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theme/theme6.xml" ContentType="application/vnd.openxmlformats-officedocument.them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charts/chart1.xml" ContentType="application/vnd.openxmlformats-officedocument.drawingml.char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notesSlides/notesSlide26.xml" ContentType="application/vnd.openxmlformats-officedocument.presentationml.notes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 id="2147483662" r:id="rId2"/>
    <p:sldMasterId id="2147483664" r:id="rId3"/>
    <p:sldMasterId id="2147483671" r:id="rId4"/>
    <p:sldMasterId id="2147483673" r:id="rId5"/>
  </p:sldMasterIdLst>
  <p:notesMasterIdLst>
    <p:notesMasterId r:id="rId37"/>
  </p:notesMasterIdLst>
  <p:handoutMasterIdLst>
    <p:handoutMasterId r:id="rId38"/>
  </p:handoutMasterIdLst>
  <p:sldIdLst>
    <p:sldId id="258" r:id="rId6"/>
    <p:sldId id="399" r:id="rId7"/>
    <p:sldId id="414" r:id="rId8"/>
    <p:sldId id="409" r:id="rId9"/>
    <p:sldId id="408" r:id="rId10"/>
    <p:sldId id="316" r:id="rId11"/>
    <p:sldId id="308" r:id="rId12"/>
    <p:sldId id="270" r:id="rId13"/>
    <p:sldId id="415" r:id="rId14"/>
    <p:sldId id="295" r:id="rId15"/>
    <p:sldId id="271" r:id="rId16"/>
    <p:sldId id="416" r:id="rId17"/>
    <p:sldId id="324" r:id="rId18"/>
    <p:sldId id="287" r:id="rId19"/>
    <p:sldId id="275" r:id="rId20"/>
    <p:sldId id="274" r:id="rId21"/>
    <p:sldId id="369" r:id="rId22"/>
    <p:sldId id="336" r:id="rId23"/>
    <p:sldId id="410" r:id="rId24"/>
    <p:sldId id="355" r:id="rId25"/>
    <p:sldId id="404" r:id="rId26"/>
    <p:sldId id="377" r:id="rId27"/>
    <p:sldId id="290" r:id="rId28"/>
    <p:sldId id="291" r:id="rId29"/>
    <p:sldId id="412" r:id="rId30"/>
    <p:sldId id="396" r:id="rId31"/>
    <p:sldId id="345" r:id="rId32"/>
    <p:sldId id="394" r:id="rId33"/>
    <p:sldId id="413" r:id="rId34"/>
    <p:sldId id="289" r:id="rId35"/>
    <p:sldId id="263" r:id="rId36"/>
  </p:sldIdLst>
  <p:sldSz cx="9144000" cy="6858000" type="screen4x3"/>
  <p:notesSz cx="9144000" cy="6858000"/>
  <p:defaultTextStyle>
    <a:defPPr>
      <a:defRPr lang="sv-SE"/>
    </a:defPPr>
    <a:lvl1pPr marL="0" algn="l" defTabSz="456855" rtl="0" eaLnBrk="1" latinLnBrk="0" hangingPunct="1">
      <a:defRPr sz="1800" kern="1200">
        <a:solidFill>
          <a:schemeClr val="tx1"/>
        </a:solidFill>
        <a:latin typeface="+mn-lt"/>
        <a:ea typeface="+mn-ea"/>
        <a:cs typeface="+mn-cs"/>
      </a:defRPr>
    </a:lvl1pPr>
    <a:lvl2pPr marL="456855" algn="l" defTabSz="456855" rtl="0" eaLnBrk="1" latinLnBrk="0" hangingPunct="1">
      <a:defRPr sz="1800" kern="1200">
        <a:solidFill>
          <a:schemeClr val="tx1"/>
        </a:solidFill>
        <a:latin typeface="+mn-lt"/>
        <a:ea typeface="+mn-ea"/>
        <a:cs typeface="+mn-cs"/>
      </a:defRPr>
    </a:lvl2pPr>
    <a:lvl3pPr marL="913710" algn="l" defTabSz="456855" rtl="0" eaLnBrk="1" latinLnBrk="0" hangingPunct="1">
      <a:defRPr sz="1800" kern="1200">
        <a:solidFill>
          <a:schemeClr val="tx1"/>
        </a:solidFill>
        <a:latin typeface="+mn-lt"/>
        <a:ea typeface="+mn-ea"/>
        <a:cs typeface="+mn-cs"/>
      </a:defRPr>
    </a:lvl3pPr>
    <a:lvl4pPr marL="1370574" algn="l" defTabSz="456855" rtl="0" eaLnBrk="1" latinLnBrk="0" hangingPunct="1">
      <a:defRPr sz="1800" kern="1200">
        <a:solidFill>
          <a:schemeClr val="tx1"/>
        </a:solidFill>
        <a:latin typeface="+mn-lt"/>
        <a:ea typeface="+mn-ea"/>
        <a:cs typeface="+mn-cs"/>
      </a:defRPr>
    </a:lvl4pPr>
    <a:lvl5pPr marL="1827429" algn="l" defTabSz="456855" rtl="0" eaLnBrk="1" latinLnBrk="0" hangingPunct="1">
      <a:defRPr sz="1800" kern="1200">
        <a:solidFill>
          <a:schemeClr val="tx1"/>
        </a:solidFill>
        <a:latin typeface="+mn-lt"/>
        <a:ea typeface="+mn-ea"/>
        <a:cs typeface="+mn-cs"/>
      </a:defRPr>
    </a:lvl5pPr>
    <a:lvl6pPr marL="2284284" algn="l" defTabSz="456855" rtl="0" eaLnBrk="1" latinLnBrk="0" hangingPunct="1">
      <a:defRPr sz="1800" kern="1200">
        <a:solidFill>
          <a:schemeClr val="tx1"/>
        </a:solidFill>
        <a:latin typeface="+mn-lt"/>
        <a:ea typeface="+mn-ea"/>
        <a:cs typeface="+mn-cs"/>
      </a:defRPr>
    </a:lvl6pPr>
    <a:lvl7pPr marL="2741139" algn="l" defTabSz="456855" rtl="0" eaLnBrk="1" latinLnBrk="0" hangingPunct="1">
      <a:defRPr sz="1800" kern="1200">
        <a:solidFill>
          <a:schemeClr val="tx1"/>
        </a:solidFill>
        <a:latin typeface="+mn-lt"/>
        <a:ea typeface="+mn-ea"/>
        <a:cs typeface="+mn-cs"/>
      </a:defRPr>
    </a:lvl7pPr>
    <a:lvl8pPr marL="3198003" algn="l" defTabSz="456855" rtl="0" eaLnBrk="1" latinLnBrk="0" hangingPunct="1">
      <a:defRPr sz="1800" kern="1200">
        <a:solidFill>
          <a:schemeClr val="tx1"/>
        </a:solidFill>
        <a:latin typeface="+mn-lt"/>
        <a:ea typeface="+mn-ea"/>
        <a:cs typeface="+mn-cs"/>
      </a:defRPr>
    </a:lvl8pPr>
    <a:lvl9pPr marL="3654858" algn="l" defTabSz="45685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FF8000"/>
    <a:srgbClr val="737577"/>
    <a:srgbClr val="000000"/>
    <a:srgbClr val="1DA815"/>
    <a:srgbClr val="22FF0E"/>
    <a:srgbClr val="23FF28"/>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Mörkt format 2 - Dekorfärg 3/Dekorfär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89" autoAdjust="0"/>
    <p:restoredTop sz="74443" autoAdjust="0"/>
  </p:normalViewPr>
  <p:slideViewPr>
    <p:cSldViewPr snapToGrid="0" snapToObjects="1" showGuides="1">
      <p:cViewPr>
        <p:scale>
          <a:sx n="75" d="100"/>
          <a:sy n="75" d="100"/>
        </p:scale>
        <p:origin x="-1200" y="-88"/>
      </p:cViewPr>
      <p:guideLst>
        <p:guide orient="horz" pos="3646"/>
        <p:guide pos="27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Arbetsb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sv-SE"/>
  <c:style val="2"/>
  <c:chart>
    <c:title>
      <c:layout/>
    </c:title>
    <c:plotArea>
      <c:layout/>
      <c:scatterChart>
        <c:scatterStyle val="smoothMarker"/>
        <c:ser>
          <c:idx val="0"/>
          <c:order val="0"/>
          <c:tx>
            <c:strRef>
              <c:f>Blad1!$B$3</c:f>
              <c:strCache>
                <c:ptCount val="1"/>
                <c:pt idx="0">
                  <c:v>Overshot day</c:v>
                </c:pt>
              </c:strCache>
            </c:strRef>
          </c:tx>
          <c:xVal>
            <c:numRef>
              <c:f>Blad1!$A$4:$A$18</c:f>
              <c:numCache>
                <c:formatCode>General</c:formatCode>
                <c:ptCount val="15"/>
                <c:pt idx="0">
                  <c:v>1986.0</c:v>
                </c:pt>
                <c:pt idx="1">
                  <c:v>1987.0</c:v>
                </c:pt>
                <c:pt idx="2">
                  <c:v>1990.0</c:v>
                </c:pt>
                <c:pt idx="3">
                  <c:v>1995.0</c:v>
                </c:pt>
                <c:pt idx="4">
                  <c:v>2000.0</c:v>
                </c:pt>
                <c:pt idx="5">
                  <c:v>2005.0</c:v>
                </c:pt>
                <c:pt idx="6">
                  <c:v>2006.0</c:v>
                </c:pt>
                <c:pt idx="7">
                  <c:v>2007.0</c:v>
                </c:pt>
                <c:pt idx="8">
                  <c:v>2008.0</c:v>
                </c:pt>
                <c:pt idx="9">
                  <c:v>2009.0</c:v>
                </c:pt>
                <c:pt idx="10">
                  <c:v>2010.0</c:v>
                </c:pt>
                <c:pt idx="11">
                  <c:v>2011.0</c:v>
                </c:pt>
                <c:pt idx="12">
                  <c:v>2012.0</c:v>
                </c:pt>
                <c:pt idx="13">
                  <c:v>2013.0</c:v>
                </c:pt>
                <c:pt idx="14">
                  <c:v>2014.0</c:v>
                </c:pt>
              </c:numCache>
            </c:numRef>
          </c:xVal>
          <c:yVal>
            <c:numRef>
              <c:f>Blad1!$B$4:$B$18</c:f>
              <c:numCache>
                <c:formatCode>d\ mmmm</c:formatCode>
                <c:ptCount val="15"/>
                <c:pt idx="0">
                  <c:v>40907.0</c:v>
                </c:pt>
                <c:pt idx="1">
                  <c:v>40895.0</c:v>
                </c:pt>
                <c:pt idx="2">
                  <c:v>40883.0</c:v>
                </c:pt>
                <c:pt idx="3">
                  <c:v>40867.0</c:v>
                </c:pt>
                <c:pt idx="4">
                  <c:v>40847.0</c:v>
                </c:pt>
                <c:pt idx="5">
                  <c:v>40835.0</c:v>
                </c:pt>
                <c:pt idx="6">
                  <c:v>40824.0</c:v>
                </c:pt>
                <c:pt idx="7">
                  <c:v>40821.0</c:v>
                </c:pt>
                <c:pt idx="8">
                  <c:v>40808.0</c:v>
                </c:pt>
                <c:pt idx="9">
                  <c:v>40810.0</c:v>
                </c:pt>
                <c:pt idx="10">
                  <c:v>40775.0</c:v>
                </c:pt>
                <c:pt idx="11">
                  <c:v>40812.0</c:v>
                </c:pt>
                <c:pt idx="12">
                  <c:v>40776.0</c:v>
                </c:pt>
                <c:pt idx="13">
                  <c:v>40774.0</c:v>
                </c:pt>
                <c:pt idx="14">
                  <c:v>40773.0</c:v>
                </c:pt>
              </c:numCache>
            </c:numRef>
          </c:yVal>
          <c:smooth val="1"/>
        </c:ser>
        <c:axId val="458133368"/>
        <c:axId val="203463608"/>
      </c:scatterChart>
      <c:valAx>
        <c:axId val="458133368"/>
        <c:scaling>
          <c:orientation val="minMax"/>
        </c:scaling>
        <c:axPos val="b"/>
        <c:numFmt formatCode="General" sourceLinked="1"/>
        <c:tickLblPos val="nextTo"/>
        <c:crossAx val="203463608"/>
        <c:crosses val="autoZero"/>
        <c:crossBetween val="midCat"/>
      </c:valAx>
      <c:valAx>
        <c:axId val="203463608"/>
        <c:scaling>
          <c:orientation val="minMax"/>
          <c:max val="40907.0"/>
        </c:scaling>
        <c:axPos val="l"/>
        <c:majorGridlines/>
        <c:numFmt formatCode="d\ mmmm" sourceLinked="1"/>
        <c:tickLblPos val="nextTo"/>
        <c:crossAx val="458133368"/>
        <c:crosses val="autoZero"/>
        <c:crossBetween val="midCat"/>
      </c:valAx>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13833FA-1EE0-AE46-A368-CF39A6F43872}" type="datetimeFigureOut">
              <a:rPr lang="sv-SE" smtClean="0"/>
              <a:pPr/>
              <a:t>15-04-17</a:t>
            </a:fld>
            <a:endParaRPr lang="en-US"/>
          </a:p>
        </p:txBody>
      </p:sp>
      <p:sp>
        <p:nvSpPr>
          <p:cNvPr id="4" name="Platshållare för sidfo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Platshållare för bild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FE0B6C7B-8375-3D49-AFFA-8CAAB33E0342}" type="slidenum">
              <a:rPr lang="en-US" smtClean="0"/>
              <a:pPr/>
              <a:t>‹Nr.›</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4054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8121FC9-8165-45B5-A797-2B96A52ACA61}" type="datetimeFigureOut">
              <a:rPr lang="en-US" smtClean="0"/>
              <a:pPr/>
              <a:t>15-04-17</a:t>
            </a:fld>
            <a:endParaRPr lang="en-US"/>
          </a:p>
        </p:txBody>
      </p:sp>
      <p:sp>
        <p:nvSpPr>
          <p:cNvPr id="4" name="Platshållare för bildobjekt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6" name="Platshållare för sidfot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B2FEDC9-3A92-4452-A2F6-ED3B3BA85726}" type="slidenum">
              <a:rPr lang="en-US" smtClean="0"/>
              <a:pPr/>
              <a:t>‹Nr.›</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8385188"/>
      </p:ext>
    </p:extLst>
  </p:cSld>
  <p:clrMap bg1="lt1" tx1="dk1" bg2="lt2" tx2="dk2" accent1="accent1" accent2="accent2" accent3="accent3" accent4="accent4" accent5="accent5" accent6="accent6" hlink="hlink" folHlink="folHlink"/>
  <p:notesStyle>
    <a:lvl1pPr marL="0" algn="l" defTabSz="913710" rtl="0" eaLnBrk="1" latinLnBrk="0" hangingPunct="1">
      <a:defRPr sz="900" kern="1200">
        <a:solidFill>
          <a:schemeClr val="tx1"/>
        </a:solidFill>
        <a:latin typeface="+mn-lt"/>
        <a:ea typeface="+mn-ea"/>
        <a:cs typeface="+mn-cs"/>
      </a:defRPr>
    </a:lvl1pPr>
    <a:lvl2pPr marL="456855" algn="l" defTabSz="913710" rtl="0" eaLnBrk="1" latinLnBrk="0" hangingPunct="1">
      <a:defRPr sz="900" kern="1200">
        <a:solidFill>
          <a:schemeClr val="tx1"/>
        </a:solidFill>
        <a:latin typeface="+mn-lt"/>
        <a:ea typeface="+mn-ea"/>
        <a:cs typeface="+mn-cs"/>
      </a:defRPr>
    </a:lvl2pPr>
    <a:lvl3pPr marL="913710" algn="l" defTabSz="913710" rtl="0" eaLnBrk="1" latinLnBrk="0" hangingPunct="1">
      <a:defRPr sz="900" kern="1200">
        <a:solidFill>
          <a:schemeClr val="tx1"/>
        </a:solidFill>
        <a:latin typeface="+mn-lt"/>
        <a:ea typeface="+mn-ea"/>
        <a:cs typeface="+mn-cs"/>
      </a:defRPr>
    </a:lvl3pPr>
    <a:lvl4pPr marL="1370574" algn="l" defTabSz="913710" rtl="0" eaLnBrk="1" latinLnBrk="0" hangingPunct="1">
      <a:defRPr sz="900" kern="1200">
        <a:solidFill>
          <a:schemeClr val="tx1"/>
        </a:solidFill>
        <a:latin typeface="+mn-lt"/>
        <a:ea typeface="+mn-ea"/>
        <a:cs typeface="+mn-cs"/>
      </a:defRPr>
    </a:lvl4pPr>
    <a:lvl5pPr marL="1827429" algn="l" defTabSz="913710" rtl="0" eaLnBrk="1" latinLnBrk="0" hangingPunct="1">
      <a:defRPr sz="900" kern="1200">
        <a:solidFill>
          <a:schemeClr val="tx1"/>
        </a:solidFill>
        <a:latin typeface="+mn-lt"/>
        <a:ea typeface="+mn-ea"/>
        <a:cs typeface="+mn-cs"/>
      </a:defRPr>
    </a:lvl5pPr>
    <a:lvl6pPr marL="2284284" algn="l" defTabSz="913710" rtl="0" eaLnBrk="1" latinLnBrk="0" hangingPunct="1">
      <a:defRPr sz="900" kern="1200">
        <a:solidFill>
          <a:schemeClr val="tx1"/>
        </a:solidFill>
        <a:latin typeface="+mn-lt"/>
        <a:ea typeface="+mn-ea"/>
        <a:cs typeface="+mn-cs"/>
      </a:defRPr>
    </a:lvl6pPr>
    <a:lvl7pPr marL="2741139" algn="l" defTabSz="913710" rtl="0" eaLnBrk="1" latinLnBrk="0" hangingPunct="1">
      <a:defRPr sz="900" kern="1200">
        <a:solidFill>
          <a:schemeClr val="tx1"/>
        </a:solidFill>
        <a:latin typeface="+mn-lt"/>
        <a:ea typeface="+mn-ea"/>
        <a:cs typeface="+mn-cs"/>
      </a:defRPr>
    </a:lvl7pPr>
    <a:lvl8pPr marL="3198003" algn="l" defTabSz="913710" rtl="0" eaLnBrk="1" latinLnBrk="0" hangingPunct="1">
      <a:defRPr sz="900" kern="1200">
        <a:solidFill>
          <a:schemeClr val="tx1"/>
        </a:solidFill>
        <a:latin typeface="+mn-lt"/>
        <a:ea typeface="+mn-ea"/>
        <a:cs typeface="+mn-cs"/>
      </a:defRPr>
    </a:lvl8pPr>
    <a:lvl9pPr marL="3654858" algn="l" defTabSz="91371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57500" y="514350"/>
            <a:ext cx="3429000" cy="2571750"/>
          </a:xfrm>
        </p:spPr>
      </p:sp>
      <p:sp>
        <p:nvSpPr>
          <p:cNvPr id="3" name="Platshållare för anteckningar 2"/>
          <p:cNvSpPr>
            <a:spLocks noGrp="1"/>
          </p:cNvSpPr>
          <p:nvPr>
            <p:ph type="body" idx="1"/>
          </p:nvPr>
        </p:nvSpPr>
        <p:spPr/>
        <p:txBody>
          <a:bodyPr>
            <a:normAutofit/>
          </a:bodyPr>
          <a:lstStyle/>
          <a:p>
            <a:r>
              <a:rPr lang="sv-SE" noProof="0" dirty="0" smtClean="0"/>
              <a:t>God morgon</a:t>
            </a:r>
          </a:p>
          <a:p>
            <a:r>
              <a:rPr lang="sv-SE" noProof="0" dirty="0" smtClean="0"/>
              <a:t>Jag heter Mats Williander</a:t>
            </a:r>
          </a:p>
          <a:p>
            <a:r>
              <a:rPr lang="sv-SE" noProof="0" dirty="0" smtClean="0"/>
              <a:t>Är forskningsledare för ett applikationsområde som heter </a:t>
            </a:r>
            <a:r>
              <a:rPr lang="sv-SE" noProof="0" dirty="0" err="1" smtClean="0"/>
              <a:t>Sustainable</a:t>
            </a:r>
            <a:r>
              <a:rPr lang="sv-SE" noProof="0" dirty="0" smtClean="0"/>
              <a:t> Business</a:t>
            </a:r>
          </a:p>
          <a:p>
            <a:r>
              <a:rPr lang="sv-SE" noProof="0" dirty="0" smtClean="0"/>
              <a:t>på forskningsinstitutet</a:t>
            </a:r>
            <a:r>
              <a:rPr lang="sv-SE" baseline="0" noProof="0" dirty="0" smtClean="0"/>
              <a:t> Viktoria Swedish ICT</a:t>
            </a:r>
          </a:p>
          <a:p>
            <a:endParaRPr lang="sv-SE" baseline="0" noProof="0" dirty="0" smtClean="0"/>
          </a:p>
          <a:p>
            <a:r>
              <a:rPr lang="sv-SE" baseline="0" noProof="0" dirty="0" smtClean="0"/>
              <a:t>Jag skall berätta lite om världens miljöproblem och den resurseffektivisering som behövs,</a:t>
            </a:r>
          </a:p>
          <a:p>
            <a:r>
              <a:rPr lang="sv-SE" baseline="0" noProof="0" dirty="0" smtClean="0"/>
              <a:t>…om cirkulära affärsmodeller som en möjlig lösning,</a:t>
            </a:r>
          </a:p>
          <a:p>
            <a:r>
              <a:rPr lang="sv-SE" baseline="0" noProof="0" dirty="0" smtClean="0"/>
              <a:t>Möjligheter och hinder med dessa samt om…</a:t>
            </a:r>
          </a:p>
          <a:p>
            <a:r>
              <a:rPr lang="sv-SE" baseline="0" noProof="0" dirty="0" smtClean="0"/>
              <a:t>…den roll den offentliga sektorn kan ta genom hur den upphandlar</a:t>
            </a:r>
          </a:p>
          <a:p>
            <a:endParaRPr lang="sv-SE" baseline="0" noProof="0" dirty="0" smtClean="0"/>
          </a:p>
          <a:p>
            <a:r>
              <a:rPr lang="sv-SE" baseline="0" noProof="0" dirty="0" smtClean="0"/>
              <a:t>Jag vill redan nu säga att:</a:t>
            </a:r>
          </a:p>
          <a:p>
            <a:pPr marL="228600" indent="-228600">
              <a:buNone/>
            </a:pPr>
            <a:r>
              <a:rPr lang="sv-SE" baseline="0" noProof="0" dirty="0" smtClean="0"/>
              <a:t>… Jag är ingen expert på inköp</a:t>
            </a:r>
          </a:p>
          <a:p>
            <a:pPr marL="228600" indent="-228600">
              <a:buNone/>
            </a:pPr>
            <a:r>
              <a:rPr lang="sv-SE" baseline="0" noProof="0" dirty="0" smtClean="0"/>
              <a:t>…Men – jag kan desto mer om cirkulära affärsmodeller</a:t>
            </a:r>
          </a:p>
          <a:p>
            <a:pPr marL="228600" lvl="0" indent="-228600">
              <a:buNone/>
            </a:pPr>
            <a:endParaRPr lang="sv-SE" baseline="0" noProof="0" dirty="0" smtClean="0"/>
          </a:p>
          <a:p>
            <a:pPr marL="228600" lvl="0" indent="-228600">
              <a:buNone/>
            </a:pPr>
            <a:r>
              <a:rPr lang="sv-SE" baseline="0" noProof="0" dirty="0" smtClean="0"/>
              <a:t>Först några ord om Viktoria Swedish ICT</a:t>
            </a:r>
          </a:p>
          <a:p>
            <a:pPr marL="228600" lvl="0" indent="-228600">
              <a:buNone/>
            </a:pPr>
            <a:r>
              <a:rPr lang="sv-SE" baseline="0" noProof="0" dirty="0" smtClean="0"/>
              <a:t>&lt;klick&gt;</a:t>
            </a:r>
          </a:p>
        </p:txBody>
      </p:sp>
      <p:sp>
        <p:nvSpPr>
          <p:cNvPr id="4" name="Platshållare för bildnummer 3"/>
          <p:cNvSpPr>
            <a:spLocks noGrp="1"/>
          </p:cNvSpPr>
          <p:nvPr>
            <p:ph type="sldNum" sz="quarter" idx="10"/>
          </p:nvPr>
        </p:nvSpPr>
        <p:spPr/>
        <p:txBody>
          <a:bodyPr/>
          <a:lstStyle/>
          <a:p>
            <a:fld id="{CB2FEDC9-3A92-4452-A2F6-ED3B3BA8572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57500" y="514350"/>
            <a:ext cx="3429000" cy="2571750"/>
          </a:xfrm>
        </p:spPr>
      </p:sp>
      <p:sp>
        <p:nvSpPr>
          <p:cNvPr id="3" name="Platshållare för anteckningar 2"/>
          <p:cNvSpPr>
            <a:spLocks noGrp="1"/>
          </p:cNvSpPr>
          <p:nvPr>
            <p:ph type="body" idx="1"/>
          </p:nvPr>
        </p:nvSpPr>
        <p:spPr/>
        <p:txBody>
          <a:bodyPr>
            <a:normAutofit/>
          </a:bodyPr>
          <a:lstStyle/>
          <a:p>
            <a:r>
              <a:rPr lang="sv-SE" noProof="0" dirty="0" smtClean="0"/>
              <a:t>Läs detta FÖRST om det finns tid – annars bara från bilden</a:t>
            </a:r>
          </a:p>
          <a:p>
            <a:endParaRPr lang="sv-SE" noProof="0" dirty="0" smtClean="0"/>
          </a:p>
          <a:p>
            <a:r>
              <a:rPr lang="sv" noProof="0" dirty="0" smtClean="0"/>
              <a:t>Under stora delar av 1900-talet verkar</a:t>
            </a:r>
            <a:r>
              <a:rPr lang="sv" baseline="0" noProof="0" dirty="0" smtClean="0"/>
              <a:t> man ha utgått från att jordens resurser är outtömliga.</a:t>
            </a:r>
            <a:endParaRPr lang="sv" noProof="0" dirty="0" smtClean="0"/>
          </a:p>
          <a:p>
            <a:endParaRPr lang="sv" baseline="0" noProof="0" dirty="0" smtClean="0"/>
          </a:p>
          <a:p>
            <a:r>
              <a:rPr lang="sv" baseline="0" noProof="0" dirty="0" smtClean="0"/>
              <a:t>Bernard London 1932: Ending the depression through Planned obsolescence. Bilar skrotas efter 5 år, byggnader efter 25. På så sätt hålls folk i arbete, efterfrågan hålls uppe och vi lever alla lyckliga.</a:t>
            </a:r>
          </a:p>
          <a:p>
            <a:endParaRPr lang="sv" baseline="0" noProof="0" dirty="0" smtClean="0"/>
          </a:p>
          <a:p>
            <a:r>
              <a:rPr lang="sv" baseline="0" noProof="0" dirty="0" smtClean="0"/>
              <a:t>Industridesigners under stora delar av 1900-talet: Lippincott, Brooks Stevens</a:t>
            </a:r>
          </a:p>
          <a:p>
            <a:r>
              <a:rPr lang="sv" baseline="0" noProof="0" dirty="0" smtClean="0"/>
              <a:t>…såg som sin uppgift att sporra en ökad efterfrågan genom att få det redan sålda oattraktivt på olika sätt</a:t>
            </a:r>
          </a:p>
          <a:p>
            <a:r>
              <a:rPr lang="sv" baseline="0" noProof="0" dirty="0" smtClean="0"/>
              <a:t>GM var kanske det tidigaste företaget som implementerade ”planerat åldrande” som strategi för att hålla konsumtionen uppe</a:t>
            </a:r>
          </a:p>
          <a:p>
            <a:r>
              <a:rPr lang="sv" baseline="0" noProof="0" dirty="0" smtClean="0"/>
              <a:t>…genom årliga modellförändringar av bilar i bl.a form och färg</a:t>
            </a:r>
          </a:p>
          <a:p>
            <a:pPr marL="44450" eaLnBrk="1" hangingPunct="1">
              <a:spcBef>
                <a:spcPts val="413"/>
              </a:spcBef>
            </a:pPr>
            <a:endParaRPr lang="sv-SE" noProof="0" dirty="0" smtClean="0">
              <a:solidFill>
                <a:srgbClr val="000000"/>
              </a:solidFill>
              <a:latin typeface="Arial" pitchFamily="-103" charset="0"/>
              <a:ea typeface="Arial" pitchFamily="-103" charset="0"/>
              <a:cs typeface="Arial" pitchFamily="-103" charset="0"/>
              <a:sym typeface="Arial" pitchFamily="-103" charset="0"/>
            </a:endParaRPr>
          </a:p>
          <a:p>
            <a:endParaRPr lang="sv" noProof="0" dirty="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Platshållare för bildobjekt 1"/>
          <p:cNvSpPr>
            <a:spLocks noGrp="1" noRot="1" noChangeAspect="1"/>
          </p:cNvSpPr>
          <p:nvPr>
            <p:ph type="sldImg"/>
          </p:nvPr>
        </p:nvSpPr>
        <p:spPr>
          <a:xfrm>
            <a:off x="2857500" y="514350"/>
            <a:ext cx="3429000" cy="2571750"/>
          </a:xfrm>
          <a:ln/>
        </p:spPr>
      </p:sp>
      <p:sp>
        <p:nvSpPr>
          <p:cNvPr id="81923" name="Platshållare för anteckningar 2"/>
          <p:cNvSpPr>
            <a:spLocks noGrp="1"/>
          </p:cNvSpPr>
          <p:nvPr>
            <p:ph type="body" idx="1"/>
          </p:nvPr>
        </p:nvSpPr>
        <p:spPr>
          <a:noFill/>
          <a:ln/>
        </p:spPr>
        <p:txBody>
          <a:bodyPr/>
          <a:lstStyle/>
          <a:p>
            <a:pPr marL="44450" eaLnBrk="1" hangingPunct="1">
              <a:spcBef>
                <a:spcPts val="413"/>
              </a:spcBef>
            </a:pPr>
            <a:r>
              <a:rPr lang="sv-SE" noProof="0" dirty="0" smtClean="0">
                <a:solidFill>
                  <a:srgbClr val="000000"/>
                </a:solidFill>
                <a:latin typeface="Arial" pitchFamily="-103" charset="0"/>
                <a:ea typeface="Arial" pitchFamily="-103" charset="0"/>
                <a:cs typeface="Arial" pitchFamily="-103" charset="0"/>
                <a:sym typeface="Arial" pitchFamily="-103" charset="0"/>
              </a:rPr>
              <a:t>Om vi återigen tittar på systembilden</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över det linjära systemet,</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….så sker </a:t>
            </a:r>
            <a:r>
              <a:rPr lang="sv-SE" baseline="0" noProof="0" dirty="0" err="1" smtClean="0">
                <a:solidFill>
                  <a:srgbClr val="000000"/>
                </a:solidFill>
                <a:latin typeface="Arial" pitchFamily="-103" charset="0"/>
                <a:ea typeface="Arial" pitchFamily="-103" charset="0"/>
                <a:cs typeface="Arial" pitchFamily="-103" charset="0"/>
                <a:sym typeface="Arial" pitchFamily="-103" charset="0"/>
              </a:rPr>
              <a:t>värdetillägg</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genom produktion fram till försäljningsögonblicket.</a:t>
            </a:r>
            <a:endParaRPr lang="sv-SE"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noProof="0" dirty="0" smtClean="0">
                <a:solidFill>
                  <a:srgbClr val="000000"/>
                </a:solidFill>
                <a:latin typeface="Arial" pitchFamily="-103" charset="0"/>
                <a:ea typeface="Arial" pitchFamily="-103" charset="0"/>
                <a:cs typeface="Arial" pitchFamily="-103" charset="0"/>
                <a:sym typeface="Arial" pitchFamily="-103" charset="0"/>
              </a:rPr>
              <a:t>I den linjära affärsmodellen tar tillverkaren bara ansvar hit</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&lt;klick&gt;</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Den högra delen får köparen ta ansvar för – men den påverkas dramatiskt av hur säljaren tänker när produkten utvecklas.</a:t>
            </a:r>
          </a:p>
          <a:p>
            <a:pPr marL="44450" eaLnBrk="1" hangingPunct="1">
              <a:spcBef>
                <a:spcPts val="413"/>
              </a:spcBef>
            </a:pPr>
            <a:endParaRPr lang="sv-SE"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noProof="0" dirty="0" smtClean="0">
                <a:solidFill>
                  <a:srgbClr val="000000"/>
                </a:solidFill>
                <a:latin typeface="Arial" pitchFamily="-103" charset="0"/>
                <a:ea typeface="Arial" pitchFamily="-103" charset="0"/>
                <a:cs typeface="Arial" pitchFamily="-103" charset="0"/>
                <a:sym typeface="Arial" pitchFamily="-103" charset="0"/>
              </a:rPr>
              <a:t>&lt;klick&gt;</a:t>
            </a:r>
          </a:p>
          <a:p>
            <a:pPr marL="44450" eaLnBrk="1" hangingPunct="1">
              <a:spcBef>
                <a:spcPts val="413"/>
              </a:spcBef>
            </a:pPr>
            <a:r>
              <a:rPr lang="sv-SE" noProof="0" dirty="0" smtClean="0">
                <a:solidFill>
                  <a:srgbClr val="000000"/>
                </a:solidFill>
                <a:latin typeface="Arial" pitchFamily="-103" charset="0"/>
                <a:ea typeface="Arial" pitchFamily="-103" charset="0"/>
                <a:cs typeface="Arial" pitchFamily="-103" charset="0"/>
                <a:sym typeface="Arial" pitchFamily="-103" charset="0"/>
              </a:rPr>
              <a:t>Med en cirkulär affärsmodell förändras ansvarstagandet över produkten </a:t>
            </a:r>
          </a:p>
          <a:p>
            <a:pPr marL="44450" eaLnBrk="1" hangingPunct="1">
              <a:spcBef>
                <a:spcPts val="413"/>
              </a:spcBef>
            </a:pPr>
            <a:r>
              <a:rPr lang="sv-SE" noProof="0" dirty="0" smtClean="0">
                <a:solidFill>
                  <a:srgbClr val="000000"/>
                </a:solidFill>
                <a:latin typeface="Arial" pitchFamily="-103" charset="0"/>
                <a:ea typeface="Arial" pitchFamily="-103" charset="0"/>
                <a:cs typeface="Arial" pitchFamily="-103" charset="0"/>
                <a:sym typeface="Arial" pitchFamily="-103" charset="0"/>
              </a:rPr>
              <a:t>….så det stannar kvar hos tillverkaren hela</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tiden</a:t>
            </a:r>
          </a:p>
          <a:p>
            <a:pPr marL="44450" eaLnBrk="1" hangingPunct="1">
              <a:spcBef>
                <a:spcPts val="413"/>
              </a:spcBef>
            </a:pPr>
            <a:endParaRPr lang="sv-SE"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noProof="0" dirty="0" smtClean="0">
                <a:solidFill>
                  <a:srgbClr val="000000"/>
                </a:solidFill>
                <a:latin typeface="Arial" pitchFamily="-103" charset="0"/>
                <a:ea typeface="Arial" pitchFamily="-103" charset="0"/>
                <a:cs typeface="Arial" pitchFamily="-103" charset="0"/>
                <a:sym typeface="Arial" pitchFamily="-103" charset="0"/>
              </a:rPr>
              <a:t>En konsekvens av cirkulära affärsmodeller blir att produktens värde blir</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bättre bevarat</a:t>
            </a:r>
            <a:r>
              <a:rPr lang="sv-SE" noProof="0" dirty="0" smtClean="0">
                <a:solidFill>
                  <a:srgbClr val="000000"/>
                </a:solidFill>
                <a:latin typeface="Arial" pitchFamily="-103" charset="0"/>
                <a:ea typeface="Arial" pitchFamily="-103" charset="0"/>
                <a:cs typeface="Arial" pitchFamily="-103" charset="0"/>
                <a:sym typeface="Arial" pitchFamily="-103" charset="0"/>
              </a:rPr>
              <a:t>.</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Skälet till det är att när tillverkaren äger produkten….</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 så kan tillverkaren tjäna på att försöka undvika </a:t>
            </a:r>
            <a:r>
              <a:rPr lang="sv-SE" baseline="0" noProof="0" dirty="0" err="1" smtClean="0">
                <a:solidFill>
                  <a:srgbClr val="000000"/>
                </a:solidFill>
                <a:latin typeface="Arial" pitchFamily="-103" charset="0"/>
                <a:ea typeface="Arial" pitchFamily="-103" charset="0"/>
                <a:cs typeface="Arial" pitchFamily="-103" charset="0"/>
                <a:sym typeface="Arial" pitchFamily="-103" charset="0"/>
              </a:rPr>
              <a:t>värdetappet</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 istället för att uppmuntra det. </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&lt;klick&gt;</a:t>
            </a:r>
          </a:p>
          <a:p>
            <a:pPr marL="44450" eaLnBrk="1" hangingPunct="1">
              <a:spcBef>
                <a:spcPts val="413"/>
              </a:spcBef>
            </a:pP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Om kostnaden för returflödena här mindre än </a:t>
            </a:r>
            <a:r>
              <a:rPr lang="sv-SE" baseline="0" noProof="0" dirty="0" err="1" smtClean="0">
                <a:solidFill>
                  <a:srgbClr val="000000"/>
                </a:solidFill>
                <a:latin typeface="Arial" pitchFamily="-103" charset="0"/>
                <a:ea typeface="Arial" pitchFamily="-103" charset="0"/>
                <a:cs typeface="Arial" pitchFamily="-103" charset="0"/>
                <a:sym typeface="Arial" pitchFamily="-103" charset="0"/>
              </a:rPr>
              <a:t>värdetillägget</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till vänster</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….så kan jag som OEM tjäna på cirkulära affärsmodeller.</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Jag kan konkurrera ut linjära.</a:t>
            </a:r>
          </a:p>
          <a:p>
            <a:pPr marL="44450" eaLnBrk="1" hangingPunct="1">
              <a:spcBef>
                <a:spcPts val="413"/>
              </a:spcBef>
            </a:pP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Värdet kan de fånga genom:</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   Återanvändning – t.ex. hos en ny kund med andra preferenser (</a:t>
            </a:r>
            <a:r>
              <a:rPr lang="sv-SE" baseline="0" noProof="0" dirty="0" err="1" smtClean="0">
                <a:solidFill>
                  <a:srgbClr val="000000"/>
                </a:solidFill>
                <a:latin typeface="Arial" pitchFamily="-103" charset="0"/>
                <a:ea typeface="Arial" pitchFamily="-103" charset="0"/>
                <a:cs typeface="Arial" pitchFamily="-103" charset="0"/>
                <a:sym typeface="Arial" pitchFamily="-103" charset="0"/>
              </a:rPr>
              <a:t>cascading</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a:t>
            </a:r>
            <a:r>
              <a:rPr lang="sv-SE" baseline="0" noProof="0" dirty="0" err="1" smtClean="0">
                <a:solidFill>
                  <a:srgbClr val="000000"/>
                </a:solidFill>
                <a:latin typeface="Arial" pitchFamily="-103" charset="0"/>
                <a:ea typeface="Arial" pitchFamily="-103" charset="0"/>
                <a:cs typeface="Arial" pitchFamily="-103" charset="0"/>
                <a:sym typeface="Arial" pitchFamily="-103" charset="0"/>
              </a:rPr>
              <a:t>of</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materials)</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   Uppgraderbarhet – som håller prylen modern längre, </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   Modularisering – som gör att inte hela prylen blir föråldrad utan bara någon del av den,</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   Återtillverkning – där slitna delar kan återställas och till och med uppgraderas</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Ni vet … här öppnar sig fantastiska möjligheter när tillverkaren behåller ägandet.</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Istället för att göra en detalj av plåt som rostar, så kan man välja rostfritt.</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    Även om rostfritt är mycket dyrare så behåller man ju ägandet, </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…och om bara produkten kan leva längre och dra in tillräckligt mycket mer vinst</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….så kan det alltså löna sig</a:t>
            </a:r>
          </a:p>
          <a:p>
            <a:pPr marL="44450" eaLnBrk="1" hangingPunct="1">
              <a:spcBef>
                <a:spcPts val="413"/>
              </a:spcBef>
            </a:pP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Platshållare för bildobjekt 1"/>
          <p:cNvSpPr>
            <a:spLocks noGrp="1" noRot="1" noChangeAspect="1"/>
          </p:cNvSpPr>
          <p:nvPr>
            <p:ph type="sldImg"/>
          </p:nvPr>
        </p:nvSpPr>
        <p:spPr bwMode="auto">
          <a:noFill/>
          <a:ln>
            <a:solidFill>
              <a:srgbClr val="000000"/>
            </a:solidFill>
            <a:miter lim="800000"/>
            <a:headEnd/>
            <a:tailEnd/>
          </a:ln>
        </p:spPr>
      </p:sp>
      <p:sp>
        <p:nvSpPr>
          <p:cNvPr id="4710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lvl="0" rtl="0">
              <a:spcBef>
                <a:spcPts val="0"/>
              </a:spcBef>
              <a:buClr>
                <a:schemeClr val="dk1"/>
              </a:buClr>
              <a:buSzPct val="25000"/>
              <a:buFont typeface="Arial"/>
              <a:buNone/>
            </a:pPr>
            <a:r>
              <a:rPr lang="sv-SE" sz="1200" dirty="0" smtClean="0">
                <a:solidFill>
                  <a:schemeClr val="dk1"/>
                </a:solidFill>
              </a:rPr>
              <a:t>I en cirkulär affärsmodell behåller företaget ägarskapet över produkten och säljer dess funktion istället.</a:t>
            </a:r>
          </a:p>
          <a:p>
            <a:pPr lvl="0" rtl="0">
              <a:spcBef>
                <a:spcPts val="0"/>
              </a:spcBef>
              <a:buClr>
                <a:schemeClr val="dk1"/>
              </a:buClr>
              <a:buFont typeface="Arial"/>
              <a:buNone/>
            </a:pPr>
            <a:endParaRPr lang="sv-SE" sz="1200" dirty="0" smtClean="0">
              <a:solidFill>
                <a:schemeClr val="dk1"/>
              </a:solidFill>
            </a:endParaRPr>
          </a:p>
          <a:p>
            <a:pPr lvl="0" rtl="0">
              <a:spcBef>
                <a:spcPts val="0"/>
              </a:spcBef>
              <a:buClr>
                <a:schemeClr val="dk1"/>
              </a:buClr>
              <a:buSzPct val="25000"/>
              <a:buFont typeface="Arial"/>
              <a:buNone/>
            </a:pPr>
            <a:r>
              <a:rPr lang="sv-SE" sz="1200" dirty="0" smtClean="0">
                <a:solidFill>
                  <a:schemeClr val="dk1"/>
                </a:solidFill>
              </a:rPr>
              <a:t>Vill man tjäna mycket skall man se till att en produkt kan betjäna många kunder och länge.</a:t>
            </a:r>
          </a:p>
          <a:p>
            <a:pPr lvl="0" rtl="0">
              <a:spcBef>
                <a:spcPts val="0"/>
              </a:spcBef>
              <a:buClr>
                <a:schemeClr val="dk1"/>
              </a:buClr>
              <a:buSzPct val="25000"/>
              <a:buFont typeface="Arial"/>
              <a:buNone/>
            </a:pPr>
            <a:r>
              <a:rPr lang="sv-SE" sz="1200" dirty="0" smtClean="0">
                <a:solidFill>
                  <a:schemeClr val="dk1"/>
                </a:solidFill>
              </a:rPr>
              <a:t>Då måste produkten vara hållbar, uppgraderbar, </a:t>
            </a:r>
            <a:r>
              <a:rPr lang="sv-SE" sz="1200" dirty="0" err="1" smtClean="0">
                <a:solidFill>
                  <a:schemeClr val="dk1"/>
                </a:solidFill>
              </a:rPr>
              <a:t>modulär</a:t>
            </a:r>
            <a:r>
              <a:rPr lang="sv-SE" sz="1200" dirty="0" smtClean="0">
                <a:solidFill>
                  <a:schemeClr val="dk1"/>
                </a:solidFill>
              </a:rPr>
              <a:t> …..</a:t>
            </a:r>
          </a:p>
          <a:p>
            <a:pPr lvl="0" rtl="0">
              <a:spcBef>
                <a:spcPts val="0"/>
              </a:spcBef>
              <a:buClr>
                <a:schemeClr val="dk1"/>
              </a:buClr>
              <a:buSzPct val="25000"/>
              <a:buFont typeface="Arial"/>
              <a:buNone/>
            </a:pPr>
            <a:r>
              <a:rPr lang="sv-SE" sz="1200" dirty="0" smtClean="0">
                <a:solidFill>
                  <a:schemeClr val="dk1"/>
                </a:solidFill>
              </a:rPr>
              <a:t>…. Så den kan stå emot tidens tand, både utseendemässigt, funktionellt, tekniskt och ekonomiskt</a:t>
            </a:r>
          </a:p>
          <a:p>
            <a:pPr lvl="0" rtl="0">
              <a:spcBef>
                <a:spcPts val="0"/>
              </a:spcBef>
              <a:buClr>
                <a:schemeClr val="dk1"/>
              </a:buClr>
              <a:buFont typeface="Arial"/>
              <a:buNone/>
            </a:pPr>
            <a:endParaRPr lang="sv-SE" sz="1200" dirty="0" smtClean="0">
              <a:solidFill>
                <a:schemeClr val="dk1"/>
              </a:solidFill>
            </a:endParaRPr>
          </a:p>
          <a:p>
            <a:pPr lvl="0" rtl="0">
              <a:spcBef>
                <a:spcPts val="0"/>
              </a:spcBef>
              <a:buClr>
                <a:schemeClr val="dk1"/>
              </a:buClr>
              <a:buSzPct val="25000"/>
              <a:buFont typeface="Arial"/>
              <a:buNone/>
            </a:pPr>
            <a:r>
              <a:rPr lang="sv-SE" sz="1200" dirty="0" smtClean="0">
                <a:solidFill>
                  <a:schemeClr val="dk1"/>
                </a:solidFill>
              </a:rPr>
              <a:t>Volvo Lastvagnar eller Scania skulle kunna sälja ton-kilometer transportkapacitet istället för lastbilar.</a:t>
            </a:r>
          </a:p>
          <a:p>
            <a:pPr lvl="0" rtl="0">
              <a:spcBef>
                <a:spcPts val="0"/>
              </a:spcBef>
              <a:buClr>
                <a:schemeClr val="dk1"/>
              </a:buClr>
              <a:buSzPct val="25000"/>
              <a:buFont typeface="Arial"/>
              <a:buNone/>
            </a:pPr>
            <a:r>
              <a:rPr lang="sv-SE" sz="1200" dirty="0" smtClean="0">
                <a:solidFill>
                  <a:schemeClr val="dk1"/>
                </a:solidFill>
              </a:rPr>
              <a:t>Entiteten ”lastbil” bestående av delsystem med olika ålder som uppgraderas, återtillverkats och byts på sätt som helt styrs av historisk användning och kundernas efterfrågan av den pool av lastbilar som</a:t>
            </a:r>
            <a:r>
              <a:rPr lang="sv-SE" sz="1200" baseline="0" dirty="0" smtClean="0">
                <a:solidFill>
                  <a:schemeClr val="dk1"/>
                </a:solidFill>
              </a:rPr>
              <a:t> lastbilstillverkaren</a:t>
            </a:r>
            <a:r>
              <a:rPr lang="sv-SE" sz="1200" dirty="0" smtClean="0">
                <a:solidFill>
                  <a:schemeClr val="dk1"/>
                </a:solidFill>
              </a:rPr>
              <a:t> i det fallet skulle äga för att kunna betjäna sina </a:t>
            </a:r>
            <a:r>
              <a:rPr lang="sv-SE" sz="1200" dirty="0" err="1" smtClean="0">
                <a:solidFill>
                  <a:schemeClr val="dk1"/>
                </a:solidFill>
              </a:rPr>
              <a:t>ton-kilometer-kunder</a:t>
            </a:r>
            <a:r>
              <a:rPr lang="sv-SE" sz="1200" dirty="0" smtClean="0">
                <a:solidFill>
                  <a:schemeClr val="dk1"/>
                </a:solidFill>
              </a:rPr>
              <a:t>.</a:t>
            </a:r>
          </a:p>
          <a:p>
            <a:pPr lvl="0" rtl="0">
              <a:spcBef>
                <a:spcPts val="0"/>
              </a:spcBef>
              <a:buClr>
                <a:schemeClr val="dk1"/>
              </a:buClr>
              <a:buSzPct val="25000"/>
              <a:buFont typeface="Arial"/>
              <a:buNone/>
            </a:pPr>
            <a:endParaRPr lang="sv-SE" sz="1200" dirty="0" smtClean="0">
              <a:solidFill>
                <a:schemeClr val="dk1"/>
              </a:solidFill>
            </a:endParaRPr>
          </a:p>
          <a:p>
            <a:pPr eaLnBrk="1" hangingPunct="1">
              <a:spcBef>
                <a:spcPct val="0"/>
              </a:spcBef>
            </a:pPr>
            <a:r>
              <a:rPr lang="sv-SE" baseline="0" dirty="0" smtClean="0">
                <a:ea typeface="ＭＳ Ｐゴシック" pitchFamily="-103" charset="-128"/>
                <a:cs typeface="ＭＳ Ｐゴシック" pitchFamily="-103" charset="-128"/>
              </a:rPr>
              <a:t>Tillverkarens intresse blir då att ge kunderna funktion och prestation till lägsta möjliga kostnad – vilket kräver hållbara, flexibla och uppgraderbara lastbilar.</a:t>
            </a:r>
          </a:p>
          <a:p>
            <a:endParaRPr lang="sv-SE" baseline="0" noProof="0" dirty="0" smtClean="0"/>
          </a:p>
          <a:p>
            <a:r>
              <a:rPr lang="sv" baseline="0" noProof="0" dirty="0" smtClean="0"/>
              <a:t>Det intressanta är att när företagen försöker vinstoptimera så ökar samtidigt resurseffektiviteten</a:t>
            </a:r>
          </a:p>
          <a:p>
            <a:r>
              <a:rPr lang="sv" baseline="0" noProof="0" dirty="0" smtClean="0"/>
              <a:t>Vinst och miljö samverkar istället för motverkar – </a:t>
            </a:r>
            <a:r>
              <a:rPr lang="sv-SE" baseline="0" noProof="0" dirty="0" smtClean="0"/>
              <a:t>tvärt emot</a:t>
            </a:r>
            <a:r>
              <a:rPr lang="sv" baseline="0" noProof="0" dirty="0" smtClean="0"/>
              <a:t> den linjära affärsmodelle</a:t>
            </a:r>
            <a:r>
              <a:rPr lang="sv-SE" baseline="0" noProof="0" dirty="0" smtClean="0"/>
              <a:t>n</a:t>
            </a:r>
            <a:endParaRPr lang="sv" baseline="0" noProof="0" dirty="0" smtClean="0"/>
          </a:p>
          <a:p>
            <a:endParaRPr lang="sv-SE" baseline="0" noProof="0" dirty="0" smtClean="0"/>
          </a:p>
        </p:txBody>
      </p:sp>
      <p:sp>
        <p:nvSpPr>
          <p:cNvPr id="51204" name="Platshållare för bild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08B144-ACEB-4F40-8A4A-DDE7B077E3C5}" type="slidenum">
              <a:rPr lang="sv-SE" smtClean="0">
                <a:ea typeface="ＭＳ Ｐゴシック" charset="-128"/>
                <a:cs typeface="ＭＳ Ｐゴシック" charset="-128"/>
              </a:rPr>
              <a:pPr fontAlgn="base">
                <a:spcBef>
                  <a:spcPct val="0"/>
                </a:spcBef>
                <a:spcAft>
                  <a:spcPct val="0"/>
                </a:spcAft>
                <a:defRPr/>
              </a:pPr>
              <a:t>12</a:t>
            </a:fld>
            <a:endParaRPr lang="sv-SE" smtClean="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Xerox är nog det äldsta exemplet i det industrialiserade</a:t>
            </a:r>
            <a:r>
              <a:rPr lang="sv-SE" baseline="0" dirty="0" smtClean="0"/>
              <a:t> samhället på en cirkulär affärsmodell.</a:t>
            </a:r>
          </a:p>
          <a:p>
            <a:r>
              <a:rPr lang="sv-SE" baseline="0" dirty="0" smtClean="0"/>
              <a:t>Och den kom till på grund av att man </a:t>
            </a:r>
          </a:p>
          <a:p>
            <a:r>
              <a:rPr lang="sv-SE" baseline="0" dirty="0" smtClean="0"/>
              <a:t>….utvecklade en produkt som då var så dyr</a:t>
            </a:r>
          </a:p>
          <a:p>
            <a:r>
              <a:rPr lang="sv-SE" baseline="0" dirty="0" smtClean="0"/>
              <a:t>….att den inte gick att sälja.</a:t>
            </a:r>
          </a:p>
          <a:p>
            <a:endParaRPr lang="sv-SE" baseline="0" dirty="0" smtClean="0"/>
          </a:p>
          <a:p>
            <a:r>
              <a:rPr lang="sv-SE" baseline="0" dirty="0" smtClean="0"/>
              <a:t>Men …. Vad är det för cirkulärt med leasing?</a:t>
            </a:r>
          </a:p>
          <a:p>
            <a:r>
              <a:rPr lang="sv-SE" baseline="0" dirty="0" smtClean="0"/>
              <a:t>Det finns ju överallt!</a:t>
            </a:r>
          </a:p>
          <a:p>
            <a:endParaRPr lang="sv" dirty="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027924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57500" y="514350"/>
            <a:ext cx="3429000" cy="2571750"/>
          </a:xfrm>
        </p:spPr>
      </p:sp>
      <p:sp>
        <p:nvSpPr>
          <p:cNvPr id="3" name="Platshållare för anteckningar 2"/>
          <p:cNvSpPr>
            <a:spLocks noGrp="1"/>
          </p:cNvSpPr>
          <p:nvPr>
            <p:ph type="body" idx="1"/>
          </p:nvPr>
        </p:nvSpPr>
        <p:spPr/>
        <p:txBody>
          <a:bodyPr>
            <a:normAutofit/>
          </a:bodyPr>
          <a:lstStyle/>
          <a:p>
            <a:r>
              <a:rPr lang="sv" baseline="0" noProof="0" dirty="0" smtClean="0"/>
              <a:t>I en cirkulär affärsmodell </a:t>
            </a:r>
            <a:r>
              <a:rPr lang="sv-SE" baseline="0" noProof="0" dirty="0" smtClean="0"/>
              <a:t>är </a:t>
            </a:r>
            <a:r>
              <a:rPr lang="sv" baseline="0" noProof="0" dirty="0" smtClean="0"/>
              <a:t>produkterna konstruera</a:t>
            </a:r>
            <a:r>
              <a:rPr lang="sv-SE" baseline="0" noProof="0" dirty="0" smtClean="0"/>
              <a:t>de</a:t>
            </a:r>
            <a:r>
              <a:rPr lang="sv" baseline="0" noProof="0" dirty="0" smtClean="0"/>
              <a:t> för att INTE ta slut!</a:t>
            </a:r>
            <a:endParaRPr lang="sv-SE" baseline="0" noProof="0" dirty="0" smtClean="0"/>
          </a:p>
          <a:p>
            <a:endParaRPr lang="sv-SE" baseline="0" noProof="0" dirty="0" smtClean="0"/>
          </a:p>
          <a:p>
            <a:r>
              <a:rPr lang="sv-SE" baseline="0" noProof="0" dirty="0" smtClean="0"/>
              <a:t>Xerox kunde inte sälja sina maskiner utan leasade ut dem.</a:t>
            </a:r>
          </a:p>
          <a:p>
            <a:r>
              <a:rPr lang="sv-SE" baseline="0" noProof="0" dirty="0" smtClean="0"/>
              <a:t>Som tillverkare konstruerade man då maskiner som gick att uppgradera, återställa, fixa och laga. </a:t>
            </a:r>
          </a:p>
          <a:p>
            <a:r>
              <a:rPr lang="sv-SE" baseline="0" noProof="0" dirty="0" smtClean="0"/>
              <a:t>Det har visat sig att dessa maskiner ger 3 gånger så stor kundnytta innan de är slut än vanliga skrivare och kopiatorer.</a:t>
            </a:r>
          </a:p>
          <a:p>
            <a:endParaRPr lang="sv-SE" baseline="0" noProof="0" dirty="0" smtClean="0"/>
          </a:p>
          <a:p>
            <a:r>
              <a:rPr lang="sv-SE" baseline="0" noProof="0" dirty="0" smtClean="0"/>
              <a:t>Det är alltså leasing från en tillverkare som har incitament att hålla produkten fungerande länge.</a:t>
            </a:r>
          </a:p>
          <a:p>
            <a:r>
              <a:rPr lang="sv-SE" baseline="0" noProof="0" dirty="0" smtClean="0"/>
              <a:t>Leasing under speciella förutsättningar kan man säga – inte bara som ett finansieringsalternativ för kunden.</a:t>
            </a:r>
          </a:p>
          <a:p>
            <a:endParaRPr lang="sv-SE" baseline="0" noProof="0" dirty="0" smtClean="0"/>
          </a:p>
          <a:p>
            <a:r>
              <a:rPr lang="sv-SE" baseline="0" noProof="0" dirty="0" smtClean="0"/>
              <a:t>Det finns inte jättemånga företag som gått den vägen – inte än.</a:t>
            </a:r>
          </a:p>
          <a:p>
            <a:r>
              <a:rPr lang="sv-SE" baseline="0" noProof="0" dirty="0" smtClean="0"/>
              <a:t>Det är ett bekymmer för oss forskare för då har vi inget att studera</a:t>
            </a:r>
          </a:p>
          <a:p>
            <a:r>
              <a:rPr lang="sv-SE" baseline="0" noProof="0" dirty="0" smtClean="0"/>
              <a:t>Istället måste vi locka företag att vilja experimentera tillsammans med oss.</a:t>
            </a:r>
          </a:p>
          <a:p>
            <a:r>
              <a:rPr lang="sv-SE" baseline="0" noProof="0" dirty="0" smtClean="0"/>
              <a:t>…..och skifta affärsmodell från linjär till cirkulär.</a:t>
            </a:r>
          </a:p>
          <a:p>
            <a:endParaRPr lang="sv-SE" baseline="0" noProof="0" dirty="0" smtClean="0"/>
          </a:p>
          <a:p>
            <a:r>
              <a:rPr lang="sv-SE" baseline="0" noProof="0" dirty="0" smtClean="0"/>
              <a:t>Två ytterligare exempel är dock </a:t>
            </a:r>
            <a:r>
              <a:rPr lang="sv-SE" baseline="0" noProof="0" dirty="0" err="1" smtClean="0"/>
              <a:t>Rolls-Royce</a:t>
            </a:r>
            <a:r>
              <a:rPr lang="sv-SE" baseline="0" noProof="0" dirty="0" smtClean="0"/>
              <a:t> och </a:t>
            </a:r>
            <a:r>
              <a:rPr lang="sv-SE" baseline="0" noProof="0" dirty="0" err="1" smtClean="0"/>
              <a:t>Hilti</a:t>
            </a:r>
            <a:endParaRPr lang="sv" baseline="0" noProof="0" dirty="0" smtClean="0"/>
          </a:p>
          <a:p>
            <a:r>
              <a:rPr lang="sv" baseline="0" noProof="0" dirty="0" smtClean="0"/>
              <a:t>&lt;dra exemplen&gt;</a:t>
            </a:r>
            <a:endParaRPr lang="sv-SE" baseline="0" noProof="0" dirty="0" smtClean="0"/>
          </a:p>
          <a:p>
            <a:endParaRPr lang="sv-SE" baseline="0" noProof="0"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57500" y="514350"/>
            <a:ext cx="3429000" cy="2571750"/>
          </a:xfrm>
        </p:spPr>
      </p:sp>
      <p:sp>
        <p:nvSpPr>
          <p:cNvPr id="3" name="Platshållare för anteckningar 2"/>
          <p:cNvSpPr>
            <a:spLocks noGrp="1"/>
          </p:cNvSpPr>
          <p:nvPr>
            <p:ph type="body" idx="1"/>
          </p:nvPr>
        </p:nvSpPr>
        <p:spPr/>
        <p:txBody>
          <a:bodyPr>
            <a:normAutofit/>
          </a:bodyPr>
          <a:lstStyle/>
          <a:p>
            <a:r>
              <a:rPr lang="sv" noProof="0" dirty="0" smtClean="0"/>
              <a:t>Men om det nu verkar så bra …. Varför händer så lite?</a:t>
            </a:r>
          </a:p>
          <a:p>
            <a:r>
              <a:rPr lang="sv" noProof="0" dirty="0" smtClean="0"/>
              <a:t>Ämnet har diskuterats I decennier</a:t>
            </a:r>
            <a:r>
              <a:rPr lang="sv" baseline="0" noProof="0" dirty="0" smtClean="0"/>
              <a:t> – inte så mycket nytt under solen!</a:t>
            </a:r>
          </a:p>
          <a:p>
            <a:endParaRPr lang="sv" baseline="0" noProof="0" dirty="0" smtClean="0"/>
          </a:p>
          <a:p>
            <a:r>
              <a:rPr lang="sv" baseline="0" noProof="0" dirty="0" smtClean="0"/>
              <a:t>Vad finns det för hakar?</a:t>
            </a:r>
          </a:p>
        </p:txBody>
      </p:sp>
      <p:sp>
        <p:nvSpPr>
          <p:cNvPr id="4" name="Platshållare för bildnummer 3"/>
          <p:cNvSpPr>
            <a:spLocks noGrp="1"/>
          </p:cNvSpPr>
          <p:nvPr>
            <p:ph type="sldNum" sz="quarter" idx="10"/>
          </p:nvPr>
        </p:nvSpPr>
        <p:spPr/>
        <p:txBody>
          <a:bodyPr/>
          <a:lstStyle/>
          <a:p>
            <a:fld id="{CB2FEDC9-3A92-4452-A2F6-ED3B3BA8572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Platshållare för bildobjekt 1"/>
          <p:cNvSpPr>
            <a:spLocks noGrp="1" noRot="1" noChangeAspect="1"/>
          </p:cNvSpPr>
          <p:nvPr>
            <p:ph type="sldImg"/>
          </p:nvPr>
        </p:nvSpPr>
        <p:spPr bwMode="auto">
          <a:xfrm>
            <a:off x="2857500" y="514350"/>
            <a:ext cx="3429000" cy="2571750"/>
          </a:xfrm>
          <a:noFill/>
          <a:ln>
            <a:solidFill>
              <a:srgbClr val="000000"/>
            </a:solidFill>
            <a:miter lim="800000"/>
            <a:headEnd/>
            <a:tailEnd/>
          </a:ln>
        </p:spPr>
      </p:sp>
      <p:sp>
        <p:nvSpPr>
          <p:cNvPr id="61443"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sv-SE" dirty="0" smtClean="0">
                <a:ea typeface="ＭＳ Ｐゴシック" pitchFamily="-101" charset="-128"/>
                <a:cs typeface="ＭＳ Ｐゴシック" pitchFamily="-101" charset="-128"/>
              </a:rPr>
              <a:t>Affärsrisken ökar i en cirkulär affärsmodell.</a:t>
            </a:r>
          </a:p>
          <a:p>
            <a:pPr eaLnBrk="1" hangingPunct="1">
              <a:spcBef>
                <a:spcPct val="0"/>
              </a:spcBef>
            </a:pPr>
            <a:r>
              <a:rPr lang="sv-SE" dirty="0" smtClean="0">
                <a:ea typeface="ＭＳ Ｐゴシック" pitchFamily="-101" charset="-128"/>
                <a:cs typeface="ＭＳ Ｐゴシック" pitchFamily="-101" charset="-128"/>
              </a:rPr>
              <a:t>Bibehållet ägande……</a:t>
            </a:r>
          </a:p>
          <a:p>
            <a:pPr eaLnBrk="1" hangingPunct="1">
              <a:spcBef>
                <a:spcPct val="0"/>
              </a:spcBef>
            </a:pPr>
            <a:r>
              <a:rPr lang="sv-SE" dirty="0" smtClean="0">
                <a:ea typeface="ＭＳ Ｐゴシック" pitchFamily="-101" charset="-128"/>
                <a:cs typeface="ＭＳ Ｐゴシック" pitchFamily="-101" charset="-128"/>
              </a:rPr>
              <a:t>Risk för tekniskt, estetiskt, ekonomiskt, funktionellt oanvändbar</a:t>
            </a:r>
          </a:p>
          <a:p>
            <a:pPr eaLnBrk="1" hangingPunct="1">
              <a:spcBef>
                <a:spcPct val="0"/>
              </a:spcBef>
            </a:pPr>
            <a:endParaRPr lang="sv-SE" dirty="0" smtClean="0">
              <a:ea typeface="ＭＳ Ｐゴシック" pitchFamily="-101" charset="-128"/>
              <a:cs typeface="ＭＳ Ｐゴシック" pitchFamily="-101" charset="-128"/>
            </a:endParaRPr>
          </a:p>
          <a:p>
            <a:pPr eaLnBrk="1" hangingPunct="1">
              <a:spcBef>
                <a:spcPct val="0"/>
              </a:spcBef>
            </a:pPr>
            <a:r>
              <a:rPr lang="sv-SE" dirty="0" smtClean="0">
                <a:ea typeface="ＭＳ Ｐゴシック" pitchFamily="-101" charset="-128"/>
                <a:cs typeface="ＭＳ Ｐゴシック" pitchFamily="-101" charset="-128"/>
              </a:rPr>
              <a:t>Så det är ett skäl till varför industrin inte självmant skiftar till cirkulära affärsmodeller.</a:t>
            </a:r>
          </a:p>
        </p:txBody>
      </p:sp>
      <p:sp>
        <p:nvSpPr>
          <p:cNvPr id="71684" name="Platshållare för bild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B79CFC-F0E0-1D40-9C99-7E5433E3402C}" type="slidenum">
              <a:rPr lang="sv-SE" smtClean="0">
                <a:ea typeface="ＭＳ Ｐゴシック" charset="-128"/>
                <a:cs typeface="ＭＳ Ｐゴシック" charset="-128"/>
              </a:rPr>
              <a:pPr fontAlgn="base">
                <a:spcBef>
                  <a:spcPct val="0"/>
                </a:spcBef>
                <a:spcAft>
                  <a:spcPct val="0"/>
                </a:spcAft>
                <a:defRPr/>
              </a:pPr>
              <a:t>16</a:t>
            </a:fld>
            <a:endParaRPr lang="sv-SE" smtClean="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I</a:t>
            </a:r>
            <a:r>
              <a:rPr lang="sv" baseline="0" dirty="0" smtClean="0"/>
              <a:t> en linjär affärsmodell </a:t>
            </a:r>
            <a:r>
              <a:rPr lang="sv-SE" baseline="0" dirty="0" smtClean="0"/>
              <a:t>är det ingen nackdel att produkter blir föråldrade.</a:t>
            </a:r>
          </a:p>
          <a:p>
            <a:r>
              <a:rPr lang="sv-SE" baseline="0" dirty="0" smtClean="0"/>
              <a:t>Men med en cirkulär affärsmodell äventyrar det vinsten</a:t>
            </a:r>
            <a:endParaRPr lang="sv" baseline="0" dirty="0" smtClean="0"/>
          </a:p>
          <a:p>
            <a:pPr marL="0" marR="0" indent="0" algn="l" defTabSz="913710" rtl="0" eaLnBrk="1" fontAlgn="auto" latinLnBrk="0" hangingPunct="1">
              <a:lnSpc>
                <a:spcPct val="100000"/>
              </a:lnSpc>
              <a:spcBef>
                <a:spcPts val="0"/>
              </a:spcBef>
              <a:spcAft>
                <a:spcPts val="0"/>
              </a:spcAft>
              <a:buClrTx/>
              <a:buSzTx/>
              <a:buFontTx/>
              <a:buNone/>
              <a:tabLst/>
              <a:defRPr/>
            </a:pPr>
            <a:endParaRPr lang="sv-SE" baseline="0" dirty="0" smtClean="0"/>
          </a:p>
          <a:p>
            <a:pPr marL="0" marR="0" indent="0" algn="l" defTabSz="913710" rtl="0" eaLnBrk="1" fontAlgn="auto" latinLnBrk="0" hangingPunct="1">
              <a:lnSpc>
                <a:spcPct val="100000"/>
              </a:lnSpc>
              <a:spcBef>
                <a:spcPts val="0"/>
              </a:spcBef>
              <a:spcAft>
                <a:spcPts val="0"/>
              </a:spcAft>
              <a:buClrTx/>
              <a:buSzTx/>
              <a:buFontTx/>
              <a:buNone/>
              <a:tabLst/>
              <a:defRPr/>
            </a:pPr>
            <a:r>
              <a:rPr lang="sv" baseline="0" dirty="0" smtClean="0"/>
              <a:t>Det innebär t.ex att dagens produkter är synnerligen olämpliga att bygga en cirkulär affärsmodell på</a:t>
            </a:r>
            <a:endParaRPr lang="sv-SE" baseline="0" dirty="0" smtClean="0"/>
          </a:p>
          <a:p>
            <a:pPr marL="0" marR="0" indent="0" algn="l" defTabSz="913710" rtl="0" eaLnBrk="1" fontAlgn="auto" latinLnBrk="0" hangingPunct="1">
              <a:lnSpc>
                <a:spcPct val="100000"/>
              </a:lnSpc>
              <a:spcBef>
                <a:spcPts val="0"/>
              </a:spcBef>
              <a:spcAft>
                <a:spcPts val="0"/>
              </a:spcAft>
              <a:buClrTx/>
              <a:buSzTx/>
              <a:buFontTx/>
              <a:buNone/>
              <a:tabLst/>
              <a:defRPr/>
            </a:pPr>
            <a:endParaRPr lang="sv-SE" baseline="0" dirty="0" smtClean="0"/>
          </a:p>
          <a:p>
            <a:pPr marL="0" marR="0" indent="0" algn="l" defTabSz="913710" rtl="0" eaLnBrk="1" fontAlgn="auto" latinLnBrk="0" hangingPunct="1">
              <a:lnSpc>
                <a:spcPct val="100000"/>
              </a:lnSpc>
              <a:spcBef>
                <a:spcPts val="0"/>
              </a:spcBef>
              <a:spcAft>
                <a:spcPts val="0"/>
              </a:spcAft>
              <a:buClrTx/>
              <a:buSzTx/>
              <a:buFontTx/>
              <a:buNone/>
              <a:tabLst/>
              <a:defRPr/>
            </a:pPr>
            <a:r>
              <a:rPr lang="sv-SE" baseline="0" dirty="0" smtClean="0"/>
              <a:t>En produkt blir alltså föråldrad för att den inte kan förändras</a:t>
            </a:r>
          </a:p>
          <a:p>
            <a:pPr marL="0" marR="0" indent="0" algn="l" defTabSz="913710" rtl="0" eaLnBrk="1" fontAlgn="auto" latinLnBrk="0" hangingPunct="1">
              <a:lnSpc>
                <a:spcPct val="100000"/>
              </a:lnSpc>
              <a:spcBef>
                <a:spcPts val="0"/>
              </a:spcBef>
              <a:spcAft>
                <a:spcPts val="0"/>
              </a:spcAft>
              <a:buClrTx/>
              <a:buSzTx/>
              <a:buFontTx/>
              <a:buNone/>
              <a:tabLst/>
              <a:defRPr/>
            </a:pPr>
            <a:endParaRPr lang="sv-SE" baseline="0" dirty="0" smtClean="0"/>
          </a:p>
          <a:p>
            <a:pPr marL="0" marR="0" indent="0" algn="l" defTabSz="913710" rtl="0" eaLnBrk="1" fontAlgn="auto" latinLnBrk="0" hangingPunct="1">
              <a:lnSpc>
                <a:spcPct val="100000"/>
              </a:lnSpc>
              <a:spcBef>
                <a:spcPts val="0"/>
              </a:spcBef>
              <a:spcAft>
                <a:spcPts val="0"/>
              </a:spcAft>
              <a:buClrTx/>
              <a:buSzTx/>
              <a:buFontTx/>
              <a:buNone/>
              <a:tabLst/>
              <a:defRPr/>
            </a:pPr>
            <a:r>
              <a:rPr lang="sv-SE" baseline="0" dirty="0" smtClean="0"/>
              <a:t>Och ett sätt att sänka affärsrisken är att komma på sätt att göra produkter adaptiva för den okända framtiden.</a:t>
            </a:r>
          </a:p>
          <a:p>
            <a:pPr marL="0" marR="0" indent="0" algn="l" defTabSz="913710" rtl="0" eaLnBrk="1" fontAlgn="auto" latinLnBrk="0" hangingPunct="1">
              <a:lnSpc>
                <a:spcPct val="100000"/>
              </a:lnSpc>
              <a:spcBef>
                <a:spcPts val="0"/>
              </a:spcBef>
              <a:spcAft>
                <a:spcPts val="0"/>
              </a:spcAft>
              <a:buClrTx/>
              <a:buSzTx/>
              <a:buFontTx/>
              <a:buNone/>
              <a:tabLst/>
              <a:defRPr/>
            </a:pPr>
            <a:endParaRPr lang="sv-SE" baseline="0" dirty="0" smtClean="0"/>
          </a:p>
          <a:p>
            <a:pPr marL="0" marR="0" indent="0" algn="l" defTabSz="913710" rtl="0" eaLnBrk="1" fontAlgn="auto" latinLnBrk="0" hangingPunct="1">
              <a:lnSpc>
                <a:spcPct val="100000"/>
              </a:lnSpc>
              <a:spcBef>
                <a:spcPts val="0"/>
              </a:spcBef>
              <a:spcAft>
                <a:spcPts val="0"/>
              </a:spcAft>
              <a:buClrTx/>
              <a:buSzTx/>
              <a:buFontTx/>
              <a:buNone/>
              <a:tabLst/>
              <a:defRPr/>
            </a:pPr>
            <a:r>
              <a:rPr lang="sv-SE" baseline="0" dirty="0" smtClean="0"/>
              <a:t>Men hur??</a:t>
            </a:r>
            <a:endParaRPr lang="sv" baseline="0" dirty="0" smtClean="0"/>
          </a:p>
          <a:p>
            <a:endParaRPr lang="sv" baseline="0" dirty="0" smtClean="0"/>
          </a:p>
          <a:p>
            <a:endParaRPr lang="sv" baseline="0"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Ja ett sätt kan vara genom att </a:t>
            </a:r>
            <a:r>
              <a:rPr lang="sv-SE" dirty="0" err="1" smtClean="0"/>
              <a:t>modularisera</a:t>
            </a:r>
            <a:r>
              <a:rPr lang="sv-SE" dirty="0" smtClean="0"/>
              <a:t> produkten</a:t>
            </a:r>
          </a:p>
          <a:p>
            <a:r>
              <a:rPr lang="sv-SE" dirty="0" smtClean="0"/>
              <a:t>….så att inte hela prylen</a:t>
            </a:r>
            <a:r>
              <a:rPr lang="sv-SE" baseline="0" dirty="0" smtClean="0"/>
              <a:t> blir oanvändbar vid samma tillfälle</a:t>
            </a:r>
          </a:p>
          <a:p>
            <a:endParaRPr lang="sv-SE" dirty="0" smtClean="0"/>
          </a:p>
          <a:p>
            <a:r>
              <a:rPr lang="sv-SE" dirty="0" smtClean="0"/>
              <a:t>Genom en teknisk </a:t>
            </a:r>
            <a:r>
              <a:rPr lang="sv-SE" dirty="0" err="1" smtClean="0"/>
              <a:t>modularisering</a:t>
            </a:r>
            <a:r>
              <a:rPr lang="sv-SE" dirty="0" smtClean="0"/>
              <a:t>, som i</a:t>
            </a:r>
            <a:r>
              <a:rPr lang="sv-SE" baseline="0" dirty="0" smtClean="0"/>
              <a:t> det här exemplet, kan en mobiltelefon ges en teknisk livslängd på åtminstone 10 år.</a:t>
            </a:r>
          </a:p>
          <a:p>
            <a:endParaRPr lang="sv-SE" baseline="0"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3179658"/>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 dirty="0" smtClean="0"/>
              <a:t>Efter de 10 åren kan delarna kanske ges ytterligare liv i helt andra tillämpningar</a:t>
            </a:r>
          </a:p>
          <a:p>
            <a:r>
              <a:rPr lang="sv" dirty="0" smtClean="0"/>
              <a:t>	Processorn –</a:t>
            </a:r>
            <a:r>
              <a:rPr lang="sv" baseline="0" dirty="0" smtClean="0"/>
              <a:t> blir del i ett processorkluster</a:t>
            </a:r>
          </a:p>
          <a:p>
            <a:r>
              <a:rPr lang="sv" baseline="0" dirty="0" smtClean="0"/>
              <a:t>	Batteri – ingår i batteribackup av t.ex servers</a:t>
            </a:r>
          </a:p>
          <a:p>
            <a:endParaRPr lang="sv" baseline="0" dirty="0" smtClean="0"/>
          </a:p>
          <a:p>
            <a:r>
              <a:rPr lang="sv" baseline="0" dirty="0" smtClean="0"/>
              <a:t>Stommen – går att använda ett varv till</a:t>
            </a:r>
          </a:p>
          <a:p>
            <a:endParaRPr lang="sv" baseline="0" dirty="0" smtClean="0"/>
          </a:p>
          <a:p>
            <a:r>
              <a:rPr lang="sv-SE" baseline="0" dirty="0" smtClean="0"/>
              <a:t>Kan man även åstadkomma estetisk, funktionell och ekonomisk </a:t>
            </a:r>
            <a:r>
              <a:rPr lang="sv-SE" baseline="0" dirty="0" err="1" smtClean="0"/>
              <a:t>produktmodularisering</a:t>
            </a:r>
            <a:endParaRPr lang="sv-SE" baseline="0" dirty="0" smtClean="0"/>
          </a:p>
          <a:p>
            <a:r>
              <a:rPr lang="sv-SE" baseline="0" dirty="0" smtClean="0"/>
              <a:t>….kan risken sänkas ytterligare.</a:t>
            </a:r>
          </a:p>
          <a:p>
            <a:r>
              <a:rPr lang="sv-SE" baseline="0" dirty="0" smtClean="0"/>
              <a:t>Detta är ETT forskningsområde vi satsar på och har stora förhoppningar på</a:t>
            </a:r>
            <a:endParaRPr lang="sv-SE" dirty="0" smtClean="0"/>
          </a:p>
          <a:p>
            <a:endParaRPr lang="sv" dirty="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lvl="0" rtl="0">
              <a:lnSpc>
                <a:spcPct val="115000"/>
              </a:lnSpc>
              <a:spcBef>
                <a:spcPts val="0"/>
              </a:spcBef>
              <a:buClr>
                <a:schemeClr val="dk1"/>
              </a:buClr>
              <a:buSzPct val="100000"/>
              <a:buFont typeface="Arial"/>
              <a:buNone/>
            </a:pPr>
            <a:r>
              <a:rPr lang="sv-SE" sz="1200" dirty="0" smtClean="0">
                <a:solidFill>
                  <a:schemeClr val="dk1"/>
                </a:solidFill>
              </a:rPr>
              <a:t>Viktoria Swedish ICT är ett forskningsinstitut som fokuserar på hur man med hjälp av informations och kommunikationsteknologi kan uppnå ett mer hållbart samhälle</a:t>
            </a:r>
          </a:p>
          <a:p>
            <a:pPr lvl="0" rtl="0">
              <a:lnSpc>
                <a:spcPct val="115000"/>
              </a:lnSpc>
              <a:spcBef>
                <a:spcPts val="0"/>
              </a:spcBef>
              <a:buClr>
                <a:schemeClr val="dk1"/>
              </a:buClr>
              <a:buSzPct val="100000"/>
              <a:buFont typeface="Arial"/>
              <a:buNone/>
            </a:pPr>
            <a:r>
              <a:rPr lang="sv-SE" sz="1200" dirty="0" smtClean="0">
                <a:solidFill>
                  <a:schemeClr val="dk1"/>
                </a:solidFill>
              </a:rPr>
              <a:t>…och mer specifikt fokuserar vi mobilitet – fordon och transportsystem. </a:t>
            </a:r>
          </a:p>
          <a:p>
            <a:pPr lvl="0" rtl="0">
              <a:lnSpc>
                <a:spcPct val="115000"/>
              </a:lnSpc>
              <a:spcBef>
                <a:spcPts val="0"/>
              </a:spcBef>
              <a:buClr>
                <a:schemeClr val="dk1"/>
              </a:buClr>
              <a:buFont typeface="Arial"/>
              <a:buNone/>
            </a:pPr>
            <a:endParaRPr lang="sv-SE" sz="1200" dirty="0" smtClean="0">
              <a:solidFill>
                <a:schemeClr val="dk1"/>
              </a:solidFill>
            </a:endParaRPr>
          </a:p>
          <a:p>
            <a:pPr lvl="0" rtl="0">
              <a:lnSpc>
                <a:spcPct val="115000"/>
              </a:lnSpc>
              <a:spcBef>
                <a:spcPts val="0"/>
              </a:spcBef>
              <a:buClr>
                <a:schemeClr val="dk1"/>
              </a:buClr>
              <a:buSzPct val="100000"/>
              <a:buFont typeface="Arial"/>
              <a:buNone/>
            </a:pPr>
            <a:r>
              <a:rPr lang="sv-SE" sz="1200" dirty="0" smtClean="0">
                <a:solidFill>
                  <a:schemeClr val="dk1"/>
                </a:solidFill>
              </a:rPr>
              <a:t>Vi har funnits sedan 1997 och idag har vi drygt 50 forskare som jobbar med de här frågorna. </a:t>
            </a:r>
          </a:p>
          <a:p>
            <a:pPr lvl="0" rtl="0">
              <a:lnSpc>
                <a:spcPct val="115000"/>
              </a:lnSpc>
              <a:spcBef>
                <a:spcPts val="0"/>
              </a:spcBef>
              <a:buClr>
                <a:schemeClr val="dk1"/>
              </a:buClr>
              <a:buFont typeface="Arial"/>
              <a:buNone/>
            </a:pPr>
            <a:endParaRPr lang="sv-SE" sz="1200" dirty="0" smtClean="0">
              <a:solidFill>
                <a:schemeClr val="dk1"/>
              </a:solidFill>
            </a:endParaRPr>
          </a:p>
          <a:p>
            <a:pPr lvl="0" rtl="0">
              <a:lnSpc>
                <a:spcPct val="115000"/>
              </a:lnSpc>
              <a:spcBef>
                <a:spcPts val="0"/>
              </a:spcBef>
              <a:buClr>
                <a:schemeClr val="dk1"/>
              </a:buClr>
              <a:buSzPct val="100000"/>
              <a:buFont typeface="Arial"/>
              <a:buNone/>
            </a:pPr>
            <a:r>
              <a:rPr lang="sv-SE" sz="1200" dirty="0" smtClean="0">
                <a:solidFill>
                  <a:schemeClr val="dk1"/>
                </a:solidFill>
              </a:rPr>
              <a:t>Ägarstrukturen ser ut som på bilden, men det är inte 100%-ägande överallt.</a:t>
            </a:r>
          </a:p>
          <a:p>
            <a:pPr lvl="0" rtl="0">
              <a:lnSpc>
                <a:spcPct val="115000"/>
              </a:lnSpc>
              <a:spcBef>
                <a:spcPts val="0"/>
              </a:spcBef>
              <a:buClr>
                <a:schemeClr val="dk1"/>
              </a:buClr>
              <a:buSzPct val="100000"/>
              <a:buFont typeface="Arial"/>
              <a:buNone/>
            </a:pPr>
            <a:r>
              <a:rPr lang="sv-SE" sz="1200" dirty="0" smtClean="0">
                <a:solidFill>
                  <a:schemeClr val="dk1"/>
                </a:solidFill>
              </a:rPr>
              <a:t>Vi ägs till 5% av näringslivet och vår moderkoncern, Swedish ICT, ägs till 40% av industrin.</a:t>
            </a:r>
          </a:p>
          <a:p>
            <a:pPr lvl="0" rtl="0">
              <a:lnSpc>
                <a:spcPct val="115000"/>
              </a:lnSpc>
              <a:spcBef>
                <a:spcPts val="0"/>
              </a:spcBef>
              <a:buClr>
                <a:schemeClr val="dk1"/>
              </a:buClr>
              <a:buSzPct val="100000"/>
              <a:buFont typeface="Arial"/>
              <a:buNone/>
            </a:pPr>
            <a:r>
              <a:rPr lang="sv-SE" sz="1200" dirty="0" smtClean="0">
                <a:solidFill>
                  <a:schemeClr val="dk1"/>
                </a:solidFill>
              </a:rPr>
              <a:t>RI.SE (Research </a:t>
            </a:r>
            <a:r>
              <a:rPr lang="sv-SE" sz="1200" dirty="0" err="1" smtClean="0">
                <a:solidFill>
                  <a:schemeClr val="dk1"/>
                </a:solidFill>
              </a:rPr>
              <a:t>Institutes</a:t>
            </a:r>
            <a:r>
              <a:rPr lang="sv-SE" sz="1200" dirty="0" smtClean="0">
                <a:solidFill>
                  <a:schemeClr val="dk1"/>
                </a:solidFill>
              </a:rPr>
              <a:t> of Sweden) ägs till 100% av näringsdepartementet</a:t>
            </a:r>
          </a:p>
          <a:p>
            <a:pPr lvl="0" rtl="0">
              <a:lnSpc>
                <a:spcPct val="115000"/>
              </a:lnSpc>
              <a:spcBef>
                <a:spcPts val="0"/>
              </a:spcBef>
              <a:buClr>
                <a:schemeClr val="dk1"/>
              </a:buClr>
              <a:buSzPct val="100000"/>
              <a:buFont typeface="Arial"/>
              <a:buNone/>
            </a:pPr>
            <a:r>
              <a:rPr lang="sv-SE" sz="1200" dirty="0" smtClean="0">
                <a:solidFill>
                  <a:schemeClr val="dk1"/>
                </a:solidFill>
              </a:rPr>
              <a:t>…och </a:t>
            </a:r>
            <a:r>
              <a:rPr lang="sv-SE" sz="1200" dirty="0" err="1" smtClean="0">
                <a:solidFill>
                  <a:schemeClr val="dk1"/>
                </a:solidFill>
              </a:rPr>
              <a:t>majoritetsäger</a:t>
            </a:r>
            <a:r>
              <a:rPr lang="sv-SE" sz="1200" dirty="0" smtClean="0">
                <a:solidFill>
                  <a:schemeClr val="dk1"/>
                </a:solidFill>
              </a:rPr>
              <a:t> alltså oss via forskningskoncernen Swedish ICT</a:t>
            </a:r>
          </a:p>
          <a:p>
            <a:pPr lvl="0" rtl="0">
              <a:lnSpc>
                <a:spcPct val="115000"/>
              </a:lnSpc>
              <a:spcBef>
                <a:spcPts val="0"/>
              </a:spcBef>
              <a:buClr>
                <a:schemeClr val="dk1"/>
              </a:buClr>
              <a:buFont typeface="Arial"/>
              <a:buNone/>
            </a:pPr>
            <a:endParaRPr lang="sv-SE" sz="1200" dirty="0" smtClean="0">
              <a:solidFill>
                <a:schemeClr val="dk1"/>
              </a:solidFill>
            </a:endParaRPr>
          </a:p>
          <a:p>
            <a:pPr lvl="0" rtl="0">
              <a:lnSpc>
                <a:spcPct val="115000"/>
              </a:lnSpc>
              <a:spcBef>
                <a:spcPts val="0"/>
              </a:spcBef>
              <a:buClr>
                <a:schemeClr val="dk1"/>
              </a:buClr>
              <a:buSzPct val="100000"/>
              <a:buFont typeface="Arial"/>
              <a:buNone/>
            </a:pPr>
            <a:r>
              <a:rPr lang="sv-SE" sz="1200" dirty="0" smtClean="0">
                <a:solidFill>
                  <a:schemeClr val="dk1"/>
                </a:solidFill>
              </a:rPr>
              <a:t>Vi är icke vinstdrivande och den verksamhet vi bedriver är i huvudsak tillämpad forskning, utveckling och innovation i samarbete med industri och akademi.</a:t>
            </a:r>
          </a:p>
          <a:p>
            <a:pPr lvl="0" rtl="0">
              <a:lnSpc>
                <a:spcPct val="115000"/>
              </a:lnSpc>
              <a:spcBef>
                <a:spcPts val="0"/>
              </a:spcBef>
              <a:buClr>
                <a:schemeClr val="dk1"/>
              </a:buClr>
              <a:buSzPct val="100000"/>
              <a:buFont typeface="Arial"/>
              <a:buNone/>
            </a:pPr>
            <a:r>
              <a:rPr lang="sv-SE" sz="1200" dirty="0" smtClean="0">
                <a:solidFill>
                  <a:schemeClr val="dk1"/>
                </a:solidFill>
              </a:rPr>
              <a:t>Vi finansierar vår verksamhet till ca.</a:t>
            </a:r>
            <a:r>
              <a:rPr lang="sv-SE" sz="1200" baseline="0" dirty="0" smtClean="0">
                <a:solidFill>
                  <a:schemeClr val="dk1"/>
                </a:solidFill>
              </a:rPr>
              <a:t> 40% genom uppdragsforskning åt industrin, 50% genom forskningsfinansiärer som Vinnova, Energimyndigheten med flera</a:t>
            </a:r>
          </a:p>
          <a:p>
            <a:pPr lvl="0" rtl="0">
              <a:lnSpc>
                <a:spcPct val="115000"/>
              </a:lnSpc>
              <a:spcBef>
                <a:spcPts val="0"/>
              </a:spcBef>
              <a:buClr>
                <a:schemeClr val="dk1"/>
              </a:buClr>
              <a:buSzPct val="100000"/>
              <a:buFont typeface="Arial"/>
              <a:buNone/>
            </a:pPr>
            <a:r>
              <a:rPr lang="sv-SE" sz="1200" baseline="0" dirty="0" smtClean="0">
                <a:solidFill>
                  <a:schemeClr val="dk1"/>
                </a:solidFill>
              </a:rPr>
              <a:t>….och ca. 10% med medel från Näringsdepartementet.</a:t>
            </a:r>
            <a:endParaRPr lang="sv-SE" sz="1200" dirty="0">
              <a:solidFill>
                <a:schemeClr val="dk1"/>
              </a:solidFill>
            </a:endParaRPr>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noProof="0" dirty="0" smtClean="0"/>
              <a:t>En vanlig kundreaktion – som industrin också uppfattar som riskfylld är</a:t>
            </a:r>
          </a:p>
          <a:p>
            <a:r>
              <a:rPr lang="sv-SE" noProof="0" dirty="0" smtClean="0"/>
              <a:t>….att kunderna VILL köpa en produkt.</a:t>
            </a:r>
          </a:p>
          <a:p>
            <a:r>
              <a:rPr lang="sv-SE" noProof="0" dirty="0" smtClean="0"/>
              <a:t>….</a:t>
            </a:r>
            <a:r>
              <a:rPr lang="sv" noProof="0" dirty="0" smtClean="0"/>
              <a:t>Abonnemang – då får jag ju betala i en evighet.</a:t>
            </a:r>
          </a:p>
          <a:p>
            <a:endParaRPr lang="sv-SE" noProof="0" dirty="0" smtClean="0"/>
          </a:p>
          <a:p>
            <a:r>
              <a:rPr lang="sv" noProof="0" dirty="0" smtClean="0"/>
              <a:t>Bättre att köpa och bara betala EN gång. Det måste bli billigare</a:t>
            </a:r>
          </a:p>
          <a:p>
            <a:endParaRPr lang="sv" noProof="0" dirty="0" smtClean="0"/>
          </a:p>
          <a:p>
            <a:r>
              <a:rPr lang="sv" noProof="0" dirty="0" smtClean="0"/>
              <a:t>Svar 1: Produkter man köper är gjorda för att ta slut. </a:t>
            </a:r>
          </a:p>
          <a:p>
            <a:r>
              <a:rPr lang="sv-SE" noProof="0" dirty="0" smtClean="0"/>
              <a:t>- </a:t>
            </a:r>
            <a:r>
              <a:rPr lang="sv" noProof="0" dirty="0" smtClean="0"/>
              <a:t>Det är en illusion att den köpta prylen varar länge.</a:t>
            </a:r>
          </a:p>
          <a:p>
            <a:r>
              <a:rPr lang="sv-SE" noProof="0" dirty="0" smtClean="0"/>
              <a:t>- </a:t>
            </a:r>
            <a:r>
              <a:rPr lang="sv" noProof="0" dirty="0" smtClean="0"/>
              <a:t>Ofta tar den slut fortare än du önskat, ser sliten och trist ut etc.</a:t>
            </a:r>
          </a:p>
          <a:p>
            <a:pPr>
              <a:buFontTx/>
              <a:buChar char="-"/>
            </a:pPr>
            <a:r>
              <a:rPr lang="sv" noProof="0" dirty="0" smtClean="0"/>
              <a:t>Den är gjord för att det skall bli så.</a:t>
            </a:r>
            <a:r>
              <a:rPr lang="sv-SE" noProof="0" dirty="0" smtClean="0"/>
              <a:t> </a:t>
            </a:r>
          </a:p>
          <a:p>
            <a:pPr>
              <a:buFontTx/>
              <a:buNone/>
            </a:pPr>
            <a:endParaRPr lang="sv-SE" noProof="0" dirty="0" smtClean="0"/>
          </a:p>
          <a:p>
            <a:pPr>
              <a:buFontTx/>
              <a:buNone/>
            </a:pPr>
            <a:r>
              <a:rPr lang="sv-SE" noProof="0" dirty="0" smtClean="0"/>
              <a:t>Det finns färsk forskning från Holland som pekar på att</a:t>
            </a:r>
            <a:r>
              <a:rPr lang="sv-SE" baseline="0" noProof="0" dirty="0" smtClean="0"/>
              <a:t> trenden mot allt kortare produktlivscykler fortsätter inom konsumentvaror. Undantaget är lampor, nu när glödlampor förbjudits och </a:t>
            </a:r>
            <a:r>
              <a:rPr lang="sv-SE" baseline="0" noProof="0" dirty="0" err="1" smtClean="0"/>
              <a:t>LED-lampor</a:t>
            </a:r>
            <a:r>
              <a:rPr lang="sv-SE" baseline="0" noProof="0" dirty="0" smtClean="0"/>
              <a:t> kommer istället.</a:t>
            </a:r>
            <a:endParaRPr lang="sv" noProof="0" dirty="0" smtClean="0"/>
          </a:p>
          <a:p>
            <a:endParaRPr lang="sv" noProof="0" dirty="0" smtClean="0"/>
          </a:p>
          <a:p>
            <a:r>
              <a:rPr lang="sv" noProof="0" dirty="0" smtClean="0"/>
              <a:t>Svar 2: Eftersom en cirkulär affärsmodell kan göras lönsammare än en motsvarande linjär så finns det en extra vinst som kan fördelas så att både köpare och säljare får sin del.</a:t>
            </a:r>
          </a:p>
          <a:p>
            <a:endParaRPr lang="sv-SE" noProof="0" dirty="0" smtClean="0"/>
          </a:p>
          <a:p>
            <a:pPr>
              <a:buFontTx/>
              <a:buChar char="-"/>
            </a:pPr>
            <a:r>
              <a:rPr lang="sv" noProof="0" dirty="0" smtClean="0"/>
              <a:t>Givet att du VET din faktiska kostnad idag (hur många vet vad deras bil faktiskt kostar per mil eller per dygn?) så skall du kunna förvänta dig ett erbjudande som kostar dig mindre!</a:t>
            </a:r>
            <a:endParaRPr lang="sv-SE" noProof="0" dirty="0" smtClean="0"/>
          </a:p>
          <a:p>
            <a:pPr>
              <a:buFontTx/>
              <a:buChar char="-"/>
            </a:pPr>
            <a:r>
              <a:rPr lang="sv-SE" baseline="0" noProof="0" dirty="0" smtClean="0"/>
              <a:t>– jämför total </a:t>
            </a:r>
            <a:r>
              <a:rPr lang="sv-SE" baseline="0" noProof="0" dirty="0" err="1" smtClean="0"/>
              <a:t>cost</a:t>
            </a:r>
            <a:r>
              <a:rPr lang="sv-SE" baseline="0" noProof="0" dirty="0" smtClean="0"/>
              <a:t> of </a:t>
            </a:r>
            <a:r>
              <a:rPr lang="sv-SE" baseline="0" noProof="0" dirty="0" err="1" smtClean="0"/>
              <a:t>ownership</a:t>
            </a:r>
            <a:r>
              <a:rPr lang="sv-SE" baseline="0" noProof="0" dirty="0" smtClean="0"/>
              <a:t> med total </a:t>
            </a:r>
            <a:r>
              <a:rPr lang="sv-SE" baseline="0" noProof="0" dirty="0" err="1" smtClean="0"/>
              <a:t>cost</a:t>
            </a:r>
            <a:r>
              <a:rPr lang="sv-SE" baseline="0" noProof="0" dirty="0" smtClean="0"/>
              <a:t> of </a:t>
            </a:r>
            <a:r>
              <a:rPr lang="sv-SE" baseline="0" noProof="0" dirty="0" err="1" smtClean="0"/>
              <a:t>use</a:t>
            </a:r>
            <a:endParaRPr lang="sv" noProof="0" dirty="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lvl="0" rtl="0">
              <a:lnSpc>
                <a:spcPct val="115000"/>
              </a:lnSpc>
              <a:spcBef>
                <a:spcPts val="0"/>
              </a:spcBef>
              <a:buClr>
                <a:schemeClr val="dk1"/>
              </a:buClr>
              <a:buSzPct val="100000"/>
              <a:buFont typeface="Arial"/>
              <a:buNone/>
            </a:pPr>
            <a:r>
              <a:rPr lang="sv-SE" sz="1200" dirty="0" smtClean="0">
                <a:solidFill>
                  <a:schemeClr val="dk1"/>
                </a:solidFill>
              </a:rPr>
              <a:t>En riskfaktor har varit att man inte kan ha pejl på sina produkter om man</a:t>
            </a:r>
            <a:r>
              <a:rPr lang="sv-SE" sz="1200" baseline="0" dirty="0" smtClean="0">
                <a:solidFill>
                  <a:schemeClr val="dk1"/>
                </a:solidFill>
              </a:rPr>
              <a:t> </a:t>
            </a:r>
            <a:r>
              <a:rPr lang="sv-SE" sz="1200" baseline="0" dirty="0" err="1" smtClean="0">
                <a:solidFill>
                  <a:schemeClr val="dk1"/>
                </a:solidFill>
              </a:rPr>
              <a:t>t.ex</a:t>
            </a:r>
            <a:r>
              <a:rPr lang="sv-SE" sz="1200" baseline="0" dirty="0" smtClean="0">
                <a:solidFill>
                  <a:schemeClr val="dk1"/>
                </a:solidFill>
              </a:rPr>
              <a:t> säljer </a:t>
            </a:r>
            <a:r>
              <a:rPr lang="sv-SE" sz="1200" baseline="0" dirty="0" err="1" smtClean="0">
                <a:solidFill>
                  <a:schemeClr val="dk1"/>
                </a:solidFill>
              </a:rPr>
              <a:t>world-wide</a:t>
            </a:r>
            <a:endParaRPr lang="sv-SE" sz="1200" dirty="0" smtClean="0">
              <a:solidFill>
                <a:schemeClr val="dk1"/>
              </a:solidFill>
            </a:endParaRPr>
          </a:p>
          <a:p>
            <a:pPr lvl="0" rtl="0">
              <a:lnSpc>
                <a:spcPct val="115000"/>
              </a:lnSpc>
              <a:spcBef>
                <a:spcPts val="0"/>
              </a:spcBef>
              <a:buClr>
                <a:schemeClr val="dk1"/>
              </a:buClr>
              <a:buSzPct val="100000"/>
              <a:buFont typeface="Arial"/>
              <a:buNone/>
            </a:pPr>
            <a:endParaRPr lang="sv-SE" sz="1200" dirty="0" smtClean="0">
              <a:solidFill>
                <a:schemeClr val="dk1"/>
              </a:solidFill>
            </a:endParaRPr>
          </a:p>
          <a:p>
            <a:pPr lvl="0" rtl="0">
              <a:lnSpc>
                <a:spcPct val="115000"/>
              </a:lnSpc>
              <a:spcBef>
                <a:spcPts val="0"/>
              </a:spcBef>
              <a:buClr>
                <a:schemeClr val="dk1"/>
              </a:buClr>
              <a:buSzPct val="100000"/>
              <a:buFont typeface="Arial"/>
              <a:buNone/>
            </a:pPr>
            <a:r>
              <a:rPr lang="sv-SE" sz="1200" dirty="0" smtClean="0">
                <a:solidFill>
                  <a:schemeClr val="dk1"/>
                </a:solidFill>
              </a:rPr>
              <a:t>Men …. Internet of </a:t>
            </a:r>
            <a:r>
              <a:rPr lang="sv-SE" sz="1200" dirty="0" err="1" smtClean="0">
                <a:solidFill>
                  <a:schemeClr val="dk1"/>
                </a:solidFill>
              </a:rPr>
              <a:t>things</a:t>
            </a:r>
            <a:r>
              <a:rPr lang="sv-SE" sz="1200" dirty="0" smtClean="0">
                <a:solidFill>
                  <a:schemeClr val="dk1"/>
                </a:solidFill>
              </a:rPr>
              <a:t> gör cirkulära affärsmodeller möjligt i allt fler branscher.</a:t>
            </a:r>
          </a:p>
          <a:p>
            <a:pPr lvl="0" rtl="0">
              <a:lnSpc>
                <a:spcPct val="115000"/>
              </a:lnSpc>
              <a:spcBef>
                <a:spcPts val="0"/>
              </a:spcBef>
              <a:buClr>
                <a:schemeClr val="dk1"/>
              </a:buClr>
              <a:buFont typeface="Arial"/>
              <a:buNone/>
            </a:pPr>
            <a:endParaRPr lang="sv-SE" sz="1200" dirty="0" smtClean="0">
              <a:solidFill>
                <a:schemeClr val="dk1"/>
              </a:solidFill>
            </a:endParaRPr>
          </a:p>
          <a:p>
            <a:pPr lvl="0" rtl="0">
              <a:lnSpc>
                <a:spcPct val="115000"/>
              </a:lnSpc>
              <a:spcBef>
                <a:spcPts val="0"/>
              </a:spcBef>
              <a:buClr>
                <a:schemeClr val="dk1"/>
              </a:buClr>
              <a:buSzPct val="100000"/>
              <a:buFont typeface="Arial"/>
              <a:buNone/>
            </a:pPr>
            <a:r>
              <a:rPr lang="sv-SE" sz="1200" dirty="0" smtClean="0">
                <a:solidFill>
                  <a:schemeClr val="dk1"/>
                </a:solidFill>
              </a:rPr>
              <a:t>Nu kan man veta:</a:t>
            </a:r>
          </a:p>
          <a:p>
            <a:pPr lvl="0" rtl="0">
              <a:lnSpc>
                <a:spcPct val="115000"/>
              </a:lnSpc>
              <a:spcBef>
                <a:spcPts val="0"/>
              </a:spcBef>
              <a:buClr>
                <a:schemeClr val="dk1"/>
              </a:buClr>
              <a:buSzPct val="100000"/>
              <a:buFont typeface="Arial"/>
              <a:buNone/>
            </a:pPr>
            <a:r>
              <a:rPr lang="sv-SE" sz="1200" dirty="0" smtClean="0">
                <a:solidFill>
                  <a:schemeClr val="dk1"/>
                </a:solidFill>
              </a:rPr>
              <a:t>- Var produkterna befinner sig,</a:t>
            </a:r>
          </a:p>
          <a:p>
            <a:pPr lvl="0" rtl="0">
              <a:lnSpc>
                <a:spcPct val="115000"/>
              </a:lnSpc>
              <a:spcBef>
                <a:spcPts val="0"/>
              </a:spcBef>
              <a:buClr>
                <a:schemeClr val="dk1"/>
              </a:buClr>
              <a:buSzPct val="100000"/>
              <a:buFont typeface="Arial"/>
              <a:buNone/>
            </a:pPr>
            <a:r>
              <a:rPr lang="sv-SE" sz="1200" dirty="0" smtClean="0">
                <a:solidFill>
                  <a:schemeClr val="dk1"/>
                </a:solidFill>
              </a:rPr>
              <a:t>- Hur de används</a:t>
            </a:r>
          </a:p>
          <a:p>
            <a:pPr lvl="0" rtl="0">
              <a:lnSpc>
                <a:spcPct val="115000"/>
              </a:lnSpc>
              <a:spcBef>
                <a:spcPts val="0"/>
              </a:spcBef>
              <a:buClr>
                <a:schemeClr val="dk1"/>
              </a:buClr>
              <a:buSzPct val="100000"/>
              <a:buFont typeface="Arial"/>
              <a:buNone/>
            </a:pPr>
            <a:r>
              <a:rPr lang="sv-SE" sz="1200" dirty="0" smtClean="0">
                <a:solidFill>
                  <a:schemeClr val="dk1"/>
                </a:solidFill>
              </a:rPr>
              <a:t>- Hur mycket de används</a:t>
            </a:r>
          </a:p>
          <a:p>
            <a:pPr lvl="0" rtl="0">
              <a:lnSpc>
                <a:spcPct val="115000"/>
              </a:lnSpc>
              <a:spcBef>
                <a:spcPts val="0"/>
              </a:spcBef>
              <a:buClr>
                <a:schemeClr val="dk1"/>
              </a:buClr>
              <a:buSzPct val="100000"/>
              <a:buFontTx/>
              <a:buChar char="-"/>
            </a:pPr>
            <a:r>
              <a:rPr lang="sv-SE" sz="1200" dirty="0" smtClean="0">
                <a:solidFill>
                  <a:schemeClr val="dk1"/>
                </a:solidFill>
              </a:rPr>
              <a:t>Hur slitna de är</a:t>
            </a:r>
          </a:p>
          <a:p>
            <a:pPr lvl="0" rtl="0">
              <a:lnSpc>
                <a:spcPct val="115000"/>
              </a:lnSpc>
              <a:spcBef>
                <a:spcPts val="0"/>
              </a:spcBef>
              <a:buClr>
                <a:schemeClr val="dk1"/>
              </a:buClr>
              <a:buSzPct val="100000"/>
              <a:buFontTx/>
              <a:buChar char="-"/>
            </a:pPr>
            <a:r>
              <a:rPr lang="sv-SE" sz="1200" dirty="0" smtClean="0">
                <a:solidFill>
                  <a:schemeClr val="dk1"/>
                </a:solidFill>
              </a:rPr>
              <a:t>Vilken service de behöver, vilka delar som skall bytas</a:t>
            </a:r>
          </a:p>
          <a:p>
            <a:pPr lvl="0" rtl="0">
              <a:lnSpc>
                <a:spcPct val="115000"/>
              </a:lnSpc>
              <a:spcBef>
                <a:spcPts val="0"/>
              </a:spcBef>
              <a:buClr>
                <a:schemeClr val="dk1"/>
              </a:buClr>
              <a:buSzPct val="100000"/>
              <a:buFont typeface="Arial"/>
              <a:buNone/>
            </a:pPr>
            <a:r>
              <a:rPr lang="sv-SE" sz="1200" dirty="0" smtClean="0">
                <a:solidFill>
                  <a:schemeClr val="dk1"/>
                </a:solidFill>
              </a:rPr>
              <a:t>- Osv</a:t>
            </a:r>
          </a:p>
          <a:p>
            <a:pPr lvl="0" rtl="0">
              <a:lnSpc>
                <a:spcPct val="115000"/>
              </a:lnSpc>
              <a:spcBef>
                <a:spcPts val="0"/>
              </a:spcBef>
              <a:buClr>
                <a:schemeClr val="dk1"/>
              </a:buClr>
              <a:buFont typeface="Arial"/>
              <a:buNone/>
            </a:pPr>
            <a:endParaRPr lang="sv-SE" sz="1200" dirty="0" smtClean="0">
              <a:solidFill>
                <a:schemeClr val="dk1"/>
              </a:solidFill>
            </a:endParaRPr>
          </a:p>
          <a:p>
            <a:pPr lvl="0" rtl="0">
              <a:lnSpc>
                <a:spcPct val="115000"/>
              </a:lnSpc>
              <a:spcBef>
                <a:spcPts val="0"/>
              </a:spcBef>
              <a:buClr>
                <a:schemeClr val="dk1"/>
              </a:buClr>
              <a:buSzPct val="100000"/>
              <a:buFont typeface="Arial"/>
              <a:buNone/>
            </a:pPr>
            <a:r>
              <a:rPr lang="sv-SE" sz="1200" dirty="0" smtClean="0">
                <a:solidFill>
                  <a:schemeClr val="dk1"/>
                </a:solidFill>
              </a:rPr>
              <a:t>Så detta öppnar upp för helt nya betalningsmodeller som</a:t>
            </a:r>
            <a:r>
              <a:rPr lang="sv-SE" sz="1200" baseline="0" dirty="0" smtClean="0">
                <a:solidFill>
                  <a:schemeClr val="dk1"/>
                </a:solidFill>
              </a:rPr>
              <a:t> kan sänka affärsrisken ytterligare</a:t>
            </a:r>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57500" y="514350"/>
            <a:ext cx="3429000" cy="2571750"/>
          </a:xfrm>
        </p:spPr>
      </p:sp>
      <p:sp>
        <p:nvSpPr>
          <p:cNvPr id="3" name="Platshållare för anteckningar 2"/>
          <p:cNvSpPr>
            <a:spLocks noGrp="1"/>
          </p:cNvSpPr>
          <p:nvPr>
            <p:ph type="body" idx="1"/>
          </p:nvPr>
        </p:nvSpPr>
        <p:spPr/>
        <p:txBody>
          <a:bodyPr>
            <a:normAutofit/>
          </a:bodyPr>
          <a:lstStyle/>
          <a:p>
            <a:r>
              <a:rPr lang="sv" noProof="0" dirty="0" smtClean="0"/>
              <a:t>Ett</a:t>
            </a:r>
            <a:r>
              <a:rPr lang="sv" baseline="0" noProof="0" dirty="0" smtClean="0"/>
              <a:t> skifte från produktförsäljning till att erbjuda och sälja produkt-tjänstesystem</a:t>
            </a:r>
          </a:p>
          <a:p>
            <a:r>
              <a:rPr lang="sv" baseline="0" noProof="0" dirty="0" smtClean="0"/>
              <a:t>…medför ofta stora organisatoriska implikationer</a:t>
            </a:r>
          </a:p>
          <a:p>
            <a:endParaRPr lang="sv" baseline="0" noProof="0" dirty="0" smtClean="0"/>
          </a:p>
          <a:p>
            <a:r>
              <a:rPr lang="sv" baseline="0" noProof="0" dirty="0" smtClean="0"/>
              <a:t>Man kan ana varför när man tänker på att produktförsäljning</a:t>
            </a:r>
          </a:p>
          <a:p>
            <a:r>
              <a:rPr lang="sv" baseline="0" noProof="0" dirty="0" smtClean="0"/>
              <a:t>….bygger på en transaktionsbaserad affärsmodell med fokus på point </a:t>
            </a:r>
            <a:r>
              <a:rPr lang="sv-SE" baseline="0" noProof="0" dirty="0" smtClean="0"/>
              <a:t>o</a:t>
            </a:r>
            <a:r>
              <a:rPr lang="sv" baseline="0" noProof="0" dirty="0" smtClean="0"/>
              <a:t>f </a:t>
            </a:r>
            <a:r>
              <a:rPr lang="sv-SE" baseline="0" noProof="0" dirty="0" smtClean="0"/>
              <a:t>s</a:t>
            </a:r>
            <a:r>
              <a:rPr lang="sv" baseline="0" noProof="0" dirty="0" smtClean="0"/>
              <a:t>ale</a:t>
            </a:r>
          </a:p>
          <a:p>
            <a:endParaRPr lang="sv" baseline="0" noProof="0" dirty="0" smtClean="0"/>
          </a:p>
          <a:p>
            <a:r>
              <a:rPr lang="sv" baseline="0" noProof="0" dirty="0" smtClean="0"/>
              <a:t>Medan ett funktions- eller prestationserbjudande</a:t>
            </a:r>
          </a:p>
          <a:p>
            <a:r>
              <a:rPr lang="sv" baseline="0" noProof="0" dirty="0" smtClean="0"/>
              <a:t>….bygger på en relationsbaserad affärsmodeller </a:t>
            </a:r>
          </a:p>
          <a:p>
            <a:r>
              <a:rPr lang="sv" baseline="0" noProof="0" dirty="0" smtClean="0"/>
              <a:t>….med fokus på kundrelationen över ti</a:t>
            </a:r>
            <a:r>
              <a:rPr lang="sv-SE" baseline="0" noProof="0" dirty="0" smtClean="0"/>
              <a:t>d</a:t>
            </a:r>
            <a:endParaRPr lang="sv" baseline="0" noProof="0" dirty="0" smtClean="0"/>
          </a:p>
          <a:p>
            <a:endParaRPr lang="sv" baseline="0" noProof="0" dirty="0" smtClean="0"/>
          </a:p>
          <a:p>
            <a:r>
              <a:rPr lang="sv" baseline="0" noProof="0" dirty="0" smtClean="0"/>
              <a:t>Det kan även finnas behov av nya</a:t>
            </a:r>
            <a:r>
              <a:rPr lang="sv-SE" baseline="0" noProof="0" dirty="0" smtClean="0"/>
              <a:t> organisatoriska</a:t>
            </a:r>
            <a:r>
              <a:rPr lang="sv" baseline="0" noProof="0" dirty="0" smtClean="0"/>
              <a:t> funktioner:</a:t>
            </a:r>
          </a:p>
          <a:p>
            <a:r>
              <a:rPr lang="sv" baseline="0" noProof="0" dirty="0" smtClean="0"/>
              <a:t>När företaget har en pool av produkter som tjänstebärare…</a:t>
            </a:r>
          </a:p>
          <a:p>
            <a:r>
              <a:rPr lang="sv" baseline="0" noProof="0" dirty="0" smtClean="0"/>
              <a:t>…tillkommer kanske funktionen “</a:t>
            </a:r>
            <a:r>
              <a:rPr lang="sv-SE" baseline="0" noProof="0" dirty="0" err="1" smtClean="0"/>
              <a:t>product</a:t>
            </a:r>
            <a:r>
              <a:rPr lang="sv-SE" baseline="0" noProof="0" dirty="0" smtClean="0"/>
              <a:t> pool</a:t>
            </a:r>
            <a:r>
              <a:rPr lang="sv" baseline="0" noProof="0" dirty="0" smtClean="0"/>
              <a:t> management” – optimera poolens vinstbidrag</a:t>
            </a:r>
          </a:p>
          <a:p>
            <a:r>
              <a:rPr lang="sv" baseline="0" noProof="0" dirty="0" smtClean="0"/>
              <a:t>(både underhåll av den, beläggningsgrad, optimal produkt per kund, och behovsestimering över tid)</a:t>
            </a:r>
            <a:endParaRPr lang="sv-SE" baseline="0" noProof="0" dirty="0" smtClean="0"/>
          </a:p>
          <a:p>
            <a:endParaRPr lang="sv-SE" baseline="0" noProof="0" dirty="0" smtClean="0"/>
          </a:p>
          <a:p>
            <a:r>
              <a:rPr lang="sv-SE" baseline="0" noProof="0" dirty="0" smtClean="0"/>
              <a:t>Detta gäller inte bara den säljande organisationen utan kan även beröra den köpande organisationen</a:t>
            </a:r>
          </a:p>
          <a:p>
            <a:r>
              <a:rPr lang="sv-SE" baseline="0" noProof="0" dirty="0" smtClean="0"/>
              <a:t>….eftersom den säljande organisationen ofta integrerar in lite i köparens verksamhet i och med att den säljande organisationen övertar en del produktvård, service, underhåll etc.</a:t>
            </a:r>
            <a:endParaRPr lang="sv" baseline="0" noProof="0" dirty="0" smtClean="0"/>
          </a:p>
          <a:p>
            <a:endParaRPr lang="sv" baseline="0" noProof="0"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57500" y="514350"/>
            <a:ext cx="3429000" cy="2571750"/>
          </a:xfrm>
        </p:spPr>
      </p:sp>
      <p:sp>
        <p:nvSpPr>
          <p:cNvPr id="3" name="Platshållare för anteckningar 2"/>
          <p:cNvSpPr>
            <a:spLocks noGrp="1"/>
          </p:cNvSpPr>
          <p:nvPr>
            <p:ph type="body" idx="1"/>
          </p:nvPr>
        </p:nvSpPr>
        <p:spPr/>
        <p:txBody>
          <a:bodyPr>
            <a:normAutofit lnSpcReduction="10000"/>
          </a:bodyPr>
          <a:lstStyle/>
          <a:p>
            <a:pPr>
              <a:buNone/>
            </a:pPr>
            <a:r>
              <a:rPr lang="sv" noProof="0" dirty="0" smtClean="0"/>
              <a:t>Hur kan man öka takten – för bråttom har vi ju.</a:t>
            </a:r>
          </a:p>
          <a:p>
            <a:pPr>
              <a:buNone/>
            </a:pPr>
            <a:endParaRPr lang="sv-SE" noProof="0" dirty="0" smtClean="0"/>
          </a:p>
          <a:p>
            <a:pPr>
              <a:buNone/>
            </a:pPr>
            <a:r>
              <a:rPr lang="sv" noProof="0" dirty="0" smtClean="0"/>
              <a:t>Öka företagens incitament att byta affärsmodell!</a:t>
            </a:r>
          </a:p>
          <a:p>
            <a:pPr>
              <a:buNone/>
            </a:pPr>
            <a:r>
              <a:rPr lang="sv" noProof="0" dirty="0" smtClean="0"/>
              <a:t>Jag och en kollega gav</a:t>
            </a:r>
            <a:r>
              <a:rPr lang="sv" baseline="0" noProof="0" dirty="0" smtClean="0"/>
              <a:t> tre förslag till regering och riksdag i en debattartikel i SvD den 10/8</a:t>
            </a:r>
            <a:r>
              <a:rPr lang="sv-SE" baseline="0" noProof="0" dirty="0" smtClean="0"/>
              <a:t> 2014</a:t>
            </a:r>
          </a:p>
          <a:p>
            <a:pPr>
              <a:buNone/>
            </a:pPr>
            <a:endParaRPr lang="sv" noProof="0" dirty="0" smtClean="0"/>
          </a:p>
          <a:p>
            <a:r>
              <a:rPr lang="sv" noProof="0" dirty="0" smtClean="0"/>
              <a:t>Skatteväxling</a:t>
            </a:r>
          </a:p>
          <a:p>
            <a:pPr lvl="1"/>
            <a:r>
              <a:rPr lang="sv" sz="1946" noProof="0" dirty="0" smtClean="0"/>
              <a:t>Öka kostnaden för råvaror</a:t>
            </a:r>
          </a:p>
          <a:p>
            <a:pPr lvl="1"/>
            <a:r>
              <a:rPr lang="sv" sz="1946" noProof="0" dirty="0" smtClean="0"/>
              <a:t>Minska kostnaden för arbete</a:t>
            </a:r>
            <a:endParaRPr lang="sv-SE" sz="1946" noProof="0" dirty="0" smtClean="0"/>
          </a:p>
          <a:p>
            <a:pPr lvl="1"/>
            <a:endParaRPr lang="sv" sz="1946" noProof="0" dirty="0" smtClean="0"/>
          </a:p>
          <a:p>
            <a:r>
              <a:rPr lang="sv" noProof="0" dirty="0" smtClean="0"/>
              <a:t>Skapa en marknad</a:t>
            </a:r>
          </a:p>
          <a:p>
            <a:pPr lvl="1"/>
            <a:r>
              <a:rPr lang="sv" sz="1800" noProof="0" dirty="0" smtClean="0"/>
              <a:t>Offentlig sektor är en stor kund</a:t>
            </a:r>
            <a:r>
              <a:rPr lang="sv-SE" sz="1800" noProof="0" dirty="0" smtClean="0"/>
              <a:t> – ”cirkulär upphandling” en möjlighet</a:t>
            </a:r>
            <a:endParaRPr lang="sv" sz="1800" noProof="0" dirty="0" smtClean="0"/>
          </a:p>
          <a:p>
            <a:pPr lvl="1"/>
            <a:endParaRPr lang="sv" sz="1800" noProof="0" dirty="0" smtClean="0"/>
          </a:p>
          <a:p>
            <a:pPr lvl="0"/>
            <a:r>
              <a:rPr lang="sv" sz="1800" noProof="0" dirty="0" smtClean="0"/>
              <a:t>V</a:t>
            </a:r>
            <a:r>
              <a:rPr lang="sv" noProof="0" dirty="0" smtClean="0"/>
              <a:t>i har</a:t>
            </a:r>
            <a:r>
              <a:rPr lang="sv" baseline="0" noProof="0" dirty="0" smtClean="0"/>
              <a:t> inte lösningar på allt än – det behövs mer forskning</a:t>
            </a:r>
            <a:endParaRPr lang="sv" noProof="0" dirty="0" smtClean="0"/>
          </a:p>
          <a:p>
            <a:pPr lvl="1"/>
            <a:r>
              <a:rPr lang="sv" sz="1800" noProof="0" dirty="0" smtClean="0"/>
              <a:t>Satsa på tvärvetenskaplig forskning om cirkulära affärsmodeller</a:t>
            </a:r>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57500" y="514350"/>
            <a:ext cx="3429000" cy="2571750"/>
          </a:xfrm>
        </p:spPr>
      </p:sp>
      <p:sp>
        <p:nvSpPr>
          <p:cNvPr id="3" name="Platshållare för anteckningar 2"/>
          <p:cNvSpPr>
            <a:spLocks noGrp="1"/>
          </p:cNvSpPr>
          <p:nvPr>
            <p:ph type="body" idx="1"/>
          </p:nvPr>
        </p:nvSpPr>
        <p:spPr/>
        <p:txBody>
          <a:bodyPr>
            <a:normAutofit/>
          </a:bodyPr>
          <a:lstStyle/>
          <a:p>
            <a:r>
              <a:rPr lang="sv" noProof="0" dirty="0" smtClean="0"/>
              <a:t>Nämnde att den</a:t>
            </a:r>
            <a:r>
              <a:rPr lang="sv" baseline="0" noProof="0" dirty="0" smtClean="0"/>
              <a:t> offentliga sektorn är en stor kund</a:t>
            </a:r>
          </a:p>
          <a:p>
            <a:endParaRPr lang="sv" baseline="0" noProof="0" dirty="0" smtClean="0"/>
          </a:p>
          <a:p>
            <a:r>
              <a:rPr lang="sv" baseline="0" noProof="0" dirty="0" smtClean="0"/>
              <a:t>Enligt SCB’s statistik för 2012 står den offentliga sektorn för</a:t>
            </a:r>
          </a:p>
          <a:p>
            <a:r>
              <a:rPr lang="sv" baseline="0" noProof="0" dirty="0" smtClean="0"/>
              <a:t>30% av landets konsumtion och investeringar</a:t>
            </a:r>
          </a:p>
          <a:p>
            <a:endParaRPr lang="sv" noProof="0" dirty="0" smtClean="0"/>
          </a:p>
          <a:p>
            <a:r>
              <a:rPr lang="sv" baseline="0" noProof="0" dirty="0" smtClean="0"/>
              <a:t>Om den offentliga sektorn säger “Vi vill köpa funktion/prestation, inte prylar”</a:t>
            </a:r>
          </a:p>
          <a:p>
            <a:r>
              <a:rPr lang="sv" baseline="0" noProof="0" dirty="0" smtClean="0"/>
              <a:t>…DÅ skulle det börja hända grejer!</a:t>
            </a:r>
            <a:endParaRPr lang="sv" noProof="0" dirty="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Som jag förstått funktionsupphandling så är det att man specificerar funktionen på det man vill ha istället för lösningen.</a:t>
            </a:r>
          </a:p>
          <a:p>
            <a:r>
              <a:rPr lang="sv-SE" baseline="0" dirty="0" smtClean="0"/>
              <a:t>Men fortfarande kan det resultera i att man köper, och blir ägare till prylar.</a:t>
            </a:r>
          </a:p>
          <a:p>
            <a:endParaRPr lang="sv-SE" baseline="0" dirty="0" smtClean="0"/>
          </a:p>
          <a:p>
            <a:r>
              <a:rPr lang="sv-SE" baseline="0" dirty="0" smtClean="0"/>
              <a:t>I en cirkulär ekonomi vill man som kund inte bli ägare till prylen.</a:t>
            </a:r>
          </a:p>
          <a:p>
            <a:r>
              <a:rPr lang="sv-SE" baseline="0" dirty="0" smtClean="0"/>
              <a:t>Man kan vilja ha tillgång till </a:t>
            </a:r>
            <a:r>
              <a:rPr lang="sv-SE" baseline="0" dirty="0" err="1" smtClean="0"/>
              <a:t>t.ex</a:t>
            </a:r>
            <a:r>
              <a:rPr lang="sv-SE" baseline="0" dirty="0" smtClean="0"/>
              <a:t> en grävmaskin</a:t>
            </a:r>
          </a:p>
          <a:p>
            <a:r>
              <a:rPr lang="sv-SE" baseline="0" dirty="0" smtClean="0"/>
              <a:t>Men man kanske snarare vill ha prestationen ”100 meter dike per dag”</a:t>
            </a:r>
          </a:p>
          <a:p>
            <a:r>
              <a:rPr lang="sv-SE" baseline="0" dirty="0" smtClean="0"/>
              <a:t>…. Alltså en produkts prestation</a:t>
            </a:r>
          </a:p>
          <a:p>
            <a:r>
              <a:rPr lang="sv-SE" baseline="0" dirty="0" smtClean="0"/>
              <a:t>Men ens behov kan ändras över tiden, och i vissa branscher bör leverantörerna kunna möta även det</a:t>
            </a:r>
          </a:p>
          <a:p>
            <a:r>
              <a:rPr lang="sv-SE" baseline="0" dirty="0" smtClean="0"/>
              <a:t>…. Som </a:t>
            </a:r>
            <a:r>
              <a:rPr lang="sv-SE" baseline="0" dirty="0" err="1" smtClean="0"/>
              <a:t>t.ex</a:t>
            </a:r>
            <a:r>
              <a:rPr lang="sv-SE" baseline="0" dirty="0" smtClean="0"/>
              <a:t> dike idag, grustag i morgon och snöhögar till vintern.</a:t>
            </a:r>
          </a:p>
          <a:p>
            <a:endParaRPr lang="sv-SE" baseline="0" dirty="0" smtClean="0"/>
          </a:p>
          <a:p>
            <a:r>
              <a:rPr lang="sv-SE" baseline="0" dirty="0" smtClean="0"/>
              <a:t>Men ….. Detta kan CRAMO fixa idag ….. Så vad är det ytterligare som fattas?</a:t>
            </a:r>
          </a:p>
          <a:p>
            <a:r>
              <a:rPr lang="sv-SE" baseline="0" dirty="0" smtClean="0"/>
              <a:t>&lt;klick&gt;</a:t>
            </a:r>
            <a:endParaRPr lang="sv" baseline="0"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En </a:t>
            </a:r>
            <a:r>
              <a:rPr lang="en-US" dirty="0" err="1" smtClean="0"/>
              <a:t>cirkulär</a:t>
            </a:r>
            <a:r>
              <a:rPr lang="en-US" dirty="0" smtClean="0"/>
              <a:t> </a:t>
            </a:r>
            <a:r>
              <a:rPr lang="en-US" dirty="0" err="1" smtClean="0"/>
              <a:t>upphandling</a:t>
            </a:r>
            <a:r>
              <a:rPr lang="en-US" dirty="0" smtClean="0"/>
              <a:t> </a:t>
            </a:r>
            <a:r>
              <a:rPr lang="en-US" dirty="0" err="1" smtClean="0"/>
              <a:t>är</a:t>
            </a:r>
            <a:r>
              <a:rPr lang="en-US" dirty="0" smtClean="0"/>
              <a:t> </a:t>
            </a:r>
            <a:r>
              <a:rPr lang="en-US" dirty="0" err="1" smtClean="0"/>
              <a:t>alltså</a:t>
            </a:r>
            <a:r>
              <a:rPr lang="en-US" dirty="0" smtClean="0"/>
              <a:t> </a:t>
            </a:r>
            <a:r>
              <a:rPr lang="en-US" dirty="0" err="1" smtClean="0"/>
              <a:t>något</a:t>
            </a:r>
            <a:r>
              <a:rPr lang="en-US" dirty="0" smtClean="0"/>
              <a:t> </a:t>
            </a:r>
            <a:r>
              <a:rPr lang="en-US" dirty="0" err="1" smtClean="0"/>
              <a:t>mer</a:t>
            </a:r>
            <a:r>
              <a:rPr lang="en-US" dirty="0" smtClean="0"/>
              <a:t> </a:t>
            </a:r>
            <a:r>
              <a:rPr lang="en-US" dirty="0" err="1" smtClean="0"/>
              <a:t>än</a:t>
            </a:r>
            <a:r>
              <a:rPr lang="en-US" dirty="0" smtClean="0"/>
              <a:t> </a:t>
            </a:r>
            <a:r>
              <a:rPr lang="en-US" dirty="0" err="1" smtClean="0"/>
              <a:t>funktionsupphandling</a:t>
            </a:r>
            <a:endParaRPr lang="en-US" dirty="0" smtClean="0"/>
          </a:p>
          <a:p>
            <a:r>
              <a:rPr lang="en-US" dirty="0" err="1" smtClean="0"/>
              <a:t>Och</a:t>
            </a:r>
            <a:r>
              <a:rPr lang="en-US" baseline="0" dirty="0" smtClean="0"/>
              <a:t> </a:t>
            </a:r>
            <a:r>
              <a:rPr lang="en-US" baseline="0" dirty="0" err="1" smtClean="0"/>
              <a:t>det</a:t>
            </a:r>
            <a:r>
              <a:rPr lang="en-US" baseline="0" dirty="0" smtClean="0"/>
              <a:t> </a:t>
            </a:r>
            <a:r>
              <a:rPr lang="en-US" baseline="0" dirty="0" err="1" smtClean="0"/>
              <a:t>är</a:t>
            </a:r>
            <a:r>
              <a:rPr lang="en-US" baseline="0" dirty="0" smtClean="0"/>
              <a:t> </a:t>
            </a:r>
            <a:r>
              <a:rPr lang="en-US" baseline="0" dirty="0" err="1" smtClean="0"/>
              <a:t>inte</a:t>
            </a:r>
            <a:r>
              <a:rPr lang="en-US" baseline="0" dirty="0" smtClean="0"/>
              <a:t> </a:t>
            </a:r>
            <a:r>
              <a:rPr lang="en-US" baseline="0" dirty="0" err="1" smtClean="0"/>
              <a:t>flexibel</a:t>
            </a:r>
            <a:r>
              <a:rPr lang="en-US" baseline="0" dirty="0" smtClean="0"/>
              <a:t> </a:t>
            </a:r>
            <a:r>
              <a:rPr lang="en-US" baseline="0" dirty="0" err="1" smtClean="0"/>
              <a:t>hyra</a:t>
            </a:r>
            <a:endParaRPr lang="en-US" baseline="0" dirty="0" smtClean="0"/>
          </a:p>
          <a:p>
            <a:r>
              <a:rPr lang="en-US" baseline="0" dirty="0" smtClean="0"/>
              <a:t>….. De </a:t>
            </a:r>
            <a:r>
              <a:rPr lang="en-US" baseline="0" dirty="0" err="1" smtClean="0"/>
              <a:t>flesta</a:t>
            </a:r>
            <a:r>
              <a:rPr lang="en-US" baseline="0" dirty="0" smtClean="0"/>
              <a:t> </a:t>
            </a:r>
            <a:r>
              <a:rPr lang="en-US" baseline="0" dirty="0" err="1" smtClean="0"/>
              <a:t>uthyrare</a:t>
            </a:r>
            <a:r>
              <a:rPr lang="en-US" baseline="0" dirty="0" smtClean="0"/>
              <a:t> </a:t>
            </a:r>
            <a:r>
              <a:rPr lang="en-US" baseline="0" dirty="0" err="1" smtClean="0"/>
              <a:t>är</a:t>
            </a:r>
            <a:r>
              <a:rPr lang="en-US" baseline="0" dirty="0" smtClean="0"/>
              <a:t> INTE </a:t>
            </a:r>
            <a:r>
              <a:rPr lang="en-US" baseline="0" dirty="0" err="1" smtClean="0"/>
              <a:t>tillverkare</a:t>
            </a:r>
            <a:r>
              <a:rPr lang="en-US" baseline="0" dirty="0" smtClean="0"/>
              <a:t> </a:t>
            </a:r>
            <a:r>
              <a:rPr lang="en-US" baseline="0" dirty="0" err="1" smtClean="0"/>
              <a:t>av</a:t>
            </a:r>
            <a:r>
              <a:rPr lang="en-US" baseline="0" dirty="0" smtClean="0"/>
              <a:t> </a:t>
            </a:r>
            <a:r>
              <a:rPr lang="en-US" baseline="0" dirty="0" err="1" smtClean="0"/>
              <a:t>produkterna</a:t>
            </a:r>
            <a:endParaRPr lang="en-US" dirty="0" smtClean="0"/>
          </a:p>
          <a:p>
            <a:endParaRPr lang="en-US" dirty="0" smtClean="0"/>
          </a:p>
          <a:p>
            <a:r>
              <a:rPr lang="en-US" dirty="0" err="1" smtClean="0"/>
              <a:t>Allt</a:t>
            </a:r>
            <a:r>
              <a:rPr lang="en-US" dirty="0" smtClean="0"/>
              <a:t> </a:t>
            </a:r>
            <a:r>
              <a:rPr lang="en-US" dirty="0" err="1" smtClean="0"/>
              <a:t>bygger</a:t>
            </a:r>
            <a:r>
              <a:rPr lang="en-US" dirty="0" smtClean="0"/>
              <a:t> </a:t>
            </a:r>
            <a:r>
              <a:rPr lang="en-US" dirty="0" err="1" smtClean="0"/>
              <a:t>på</a:t>
            </a:r>
            <a:r>
              <a:rPr lang="en-US" dirty="0" smtClean="0"/>
              <a:t> </a:t>
            </a:r>
            <a:r>
              <a:rPr lang="en-US" dirty="0" err="1" smtClean="0"/>
              <a:t>att</a:t>
            </a:r>
            <a:r>
              <a:rPr lang="en-US" dirty="0" smtClean="0"/>
              <a:t> </a:t>
            </a:r>
            <a:r>
              <a:rPr lang="en-US" dirty="0" err="1" smtClean="0"/>
              <a:t>det</a:t>
            </a:r>
            <a:r>
              <a:rPr lang="en-US" dirty="0" smtClean="0"/>
              <a:t> </a:t>
            </a:r>
            <a:r>
              <a:rPr lang="en-US" dirty="0" err="1" smtClean="0"/>
              <a:t>finns</a:t>
            </a:r>
            <a:r>
              <a:rPr lang="en-US" dirty="0" smtClean="0"/>
              <a:t> </a:t>
            </a:r>
            <a:r>
              <a:rPr lang="en-US" dirty="0" err="1" smtClean="0"/>
              <a:t>ett</a:t>
            </a:r>
            <a:r>
              <a:rPr lang="en-US" dirty="0" smtClean="0"/>
              <a:t> </a:t>
            </a:r>
            <a:r>
              <a:rPr lang="en-US" dirty="0" err="1" smtClean="0"/>
              <a:t>incitament</a:t>
            </a:r>
            <a:r>
              <a:rPr lang="en-US" dirty="0" smtClean="0"/>
              <a:t> </a:t>
            </a:r>
            <a:r>
              <a:rPr lang="en-US" dirty="0" err="1" smtClean="0"/>
              <a:t>hos</a:t>
            </a:r>
            <a:r>
              <a:rPr lang="en-US" dirty="0" smtClean="0"/>
              <a:t> </a:t>
            </a:r>
            <a:r>
              <a:rPr lang="en-US" dirty="0" err="1" smtClean="0"/>
              <a:t>tillverkaren</a:t>
            </a:r>
            <a:r>
              <a:rPr lang="en-US" dirty="0" smtClean="0"/>
              <a:t> </a:t>
            </a:r>
            <a:r>
              <a:rPr lang="en-US" dirty="0" err="1" smtClean="0"/>
              <a:t>att</a:t>
            </a:r>
            <a:r>
              <a:rPr lang="en-US" dirty="0" smtClean="0"/>
              <a:t> </a:t>
            </a:r>
            <a:r>
              <a:rPr lang="en-US" dirty="0" err="1" smtClean="0"/>
              <a:t>göra</a:t>
            </a:r>
            <a:r>
              <a:rPr lang="en-US" dirty="0" smtClean="0"/>
              <a:t> </a:t>
            </a:r>
            <a:r>
              <a:rPr lang="en-US" dirty="0" err="1" smtClean="0"/>
              <a:t>hållbara</a:t>
            </a:r>
            <a:r>
              <a:rPr lang="en-US" dirty="0" smtClean="0"/>
              <a:t> </a:t>
            </a:r>
            <a:r>
              <a:rPr lang="en-US" dirty="0" err="1" smtClean="0"/>
              <a:t>prylar</a:t>
            </a:r>
            <a:endParaRPr lang="en-US" dirty="0" smtClean="0"/>
          </a:p>
          <a:p>
            <a:r>
              <a:rPr lang="en-US" dirty="0" smtClean="0"/>
              <a:t>… </a:t>
            </a:r>
            <a:r>
              <a:rPr lang="en-US" dirty="0" err="1" smtClean="0"/>
              <a:t>att</a:t>
            </a:r>
            <a:r>
              <a:rPr lang="en-US" dirty="0" smtClean="0"/>
              <a:t> </a:t>
            </a:r>
            <a:r>
              <a:rPr lang="en-US" dirty="0" err="1" smtClean="0"/>
              <a:t>tjäna</a:t>
            </a:r>
            <a:r>
              <a:rPr lang="en-US" dirty="0" smtClean="0"/>
              <a:t> </a:t>
            </a:r>
            <a:r>
              <a:rPr lang="en-US" dirty="0" err="1" smtClean="0"/>
              <a:t>mer</a:t>
            </a:r>
            <a:r>
              <a:rPr lang="en-US" dirty="0" smtClean="0"/>
              <a:t> </a:t>
            </a:r>
            <a:r>
              <a:rPr lang="en-US" dirty="0" err="1" smtClean="0"/>
              <a:t>pengar</a:t>
            </a:r>
            <a:r>
              <a:rPr lang="en-US" dirty="0" smtClean="0"/>
              <a:t> </a:t>
            </a:r>
            <a:r>
              <a:rPr lang="en-US" dirty="0" err="1" smtClean="0"/>
              <a:t>ju</a:t>
            </a:r>
            <a:r>
              <a:rPr lang="en-US" dirty="0" smtClean="0"/>
              <a:t> </a:t>
            </a:r>
            <a:r>
              <a:rPr lang="en-US" dirty="0" err="1" smtClean="0"/>
              <a:t>mer</a:t>
            </a:r>
            <a:r>
              <a:rPr lang="en-US" dirty="0" smtClean="0"/>
              <a:t> </a:t>
            </a:r>
            <a:r>
              <a:rPr lang="en-US" dirty="0" err="1" smtClean="0"/>
              <a:t>hållbara</a:t>
            </a:r>
            <a:r>
              <a:rPr lang="en-US" dirty="0" smtClean="0"/>
              <a:t> </a:t>
            </a:r>
            <a:r>
              <a:rPr lang="en-US" dirty="0" err="1" smtClean="0"/>
              <a:t>och</a:t>
            </a:r>
            <a:r>
              <a:rPr lang="en-US" dirty="0" smtClean="0"/>
              <a:t> </a:t>
            </a:r>
            <a:r>
              <a:rPr lang="en-US" dirty="0" err="1" smtClean="0"/>
              <a:t>långsiktigt</a:t>
            </a:r>
            <a:r>
              <a:rPr lang="en-US" dirty="0" smtClean="0"/>
              <a:t> </a:t>
            </a:r>
            <a:r>
              <a:rPr lang="en-US" dirty="0" err="1" smtClean="0"/>
              <a:t>attraktiva</a:t>
            </a:r>
            <a:r>
              <a:rPr lang="en-US" dirty="0" smtClean="0"/>
              <a:t> </a:t>
            </a:r>
            <a:r>
              <a:rPr lang="en-US" dirty="0" err="1" smtClean="0"/>
              <a:t>produkterna</a:t>
            </a:r>
            <a:r>
              <a:rPr lang="en-US" dirty="0" smtClean="0"/>
              <a:t> </a:t>
            </a:r>
            <a:r>
              <a:rPr lang="en-US" dirty="0" err="1" smtClean="0"/>
              <a:t>är</a:t>
            </a:r>
            <a:r>
              <a:rPr lang="en-US" dirty="0" smtClean="0"/>
              <a:t>.</a:t>
            </a:r>
          </a:p>
          <a:p>
            <a:r>
              <a:rPr lang="en-US" dirty="0" smtClean="0"/>
              <a:t>Xerox</a:t>
            </a:r>
            <a:r>
              <a:rPr lang="en-US" baseline="0" dirty="0" smtClean="0"/>
              <a:t> </a:t>
            </a:r>
            <a:r>
              <a:rPr lang="en-US" baseline="0" dirty="0" err="1" smtClean="0"/>
              <a:t>produkt</a:t>
            </a:r>
            <a:r>
              <a:rPr lang="en-US" baseline="0" dirty="0" smtClean="0"/>
              <a:t> </a:t>
            </a:r>
            <a:r>
              <a:rPr lang="en-US" baseline="0" dirty="0" err="1" smtClean="0"/>
              <a:t>gick</a:t>
            </a:r>
            <a:r>
              <a:rPr lang="en-US" baseline="0" dirty="0" smtClean="0"/>
              <a:t> INTE </a:t>
            </a:r>
            <a:r>
              <a:rPr lang="en-US" baseline="0" dirty="0" err="1" smtClean="0"/>
              <a:t>att</a:t>
            </a:r>
            <a:r>
              <a:rPr lang="en-US" baseline="0" dirty="0" smtClean="0"/>
              <a:t> </a:t>
            </a:r>
            <a:r>
              <a:rPr lang="en-US" baseline="0" dirty="0" err="1" smtClean="0"/>
              <a:t>sälja</a:t>
            </a:r>
            <a:r>
              <a:rPr lang="en-US" baseline="0" dirty="0" smtClean="0"/>
              <a:t>. </a:t>
            </a:r>
            <a:r>
              <a:rPr lang="en-US" baseline="0" dirty="0" err="1" smtClean="0"/>
              <a:t>Deras</a:t>
            </a:r>
            <a:r>
              <a:rPr lang="en-US" baseline="0" dirty="0" smtClean="0"/>
              <a:t> leasing </a:t>
            </a:r>
            <a:r>
              <a:rPr lang="en-US" baseline="0" dirty="0" err="1" smtClean="0"/>
              <a:t>var</a:t>
            </a:r>
            <a:r>
              <a:rPr lang="en-US" baseline="0" dirty="0" smtClean="0"/>
              <a:t> </a:t>
            </a:r>
            <a:r>
              <a:rPr lang="en-US" baseline="0" dirty="0" err="1" smtClean="0"/>
              <a:t>alltså</a:t>
            </a:r>
            <a:r>
              <a:rPr lang="en-US" baseline="0" dirty="0" smtClean="0"/>
              <a:t> </a:t>
            </a:r>
            <a:r>
              <a:rPr lang="en-US" baseline="0" dirty="0" err="1" smtClean="0"/>
              <a:t>inte</a:t>
            </a:r>
            <a:r>
              <a:rPr lang="en-US" baseline="0" dirty="0" smtClean="0"/>
              <a:t> </a:t>
            </a:r>
            <a:r>
              <a:rPr lang="en-US" baseline="0" dirty="0" err="1" smtClean="0"/>
              <a:t>ett</a:t>
            </a:r>
            <a:r>
              <a:rPr lang="en-US" baseline="0" dirty="0" smtClean="0"/>
              <a:t> </a:t>
            </a:r>
            <a:r>
              <a:rPr lang="en-US" baseline="0" dirty="0" err="1" smtClean="0"/>
              <a:t>finansieringsalternativ</a:t>
            </a:r>
            <a:r>
              <a:rPr lang="en-US" baseline="0" dirty="0" smtClean="0"/>
              <a:t> </a:t>
            </a:r>
            <a:r>
              <a:rPr lang="en-US" baseline="0" dirty="0" err="1" smtClean="0"/>
              <a:t>för</a:t>
            </a:r>
            <a:r>
              <a:rPr lang="en-US" baseline="0" dirty="0" smtClean="0"/>
              <a:t> den </a:t>
            </a:r>
            <a:r>
              <a:rPr lang="en-US" baseline="0" dirty="0" err="1" smtClean="0"/>
              <a:t>köpande</a:t>
            </a:r>
            <a:r>
              <a:rPr lang="en-US" baseline="0" dirty="0" smtClean="0"/>
              <a:t> </a:t>
            </a:r>
            <a:r>
              <a:rPr lang="en-US" baseline="0" dirty="0" err="1" smtClean="0"/>
              <a:t>kunden</a:t>
            </a:r>
            <a:r>
              <a:rPr lang="en-US" baseline="0" dirty="0" smtClean="0"/>
              <a:t> </a:t>
            </a:r>
            <a:r>
              <a:rPr lang="en-US" baseline="0" dirty="0" err="1" smtClean="0"/>
              <a:t>utan</a:t>
            </a:r>
            <a:r>
              <a:rPr lang="en-US" baseline="0" dirty="0" smtClean="0"/>
              <a:t> en </a:t>
            </a:r>
            <a:r>
              <a:rPr lang="en-US" baseline="0" dirty="0" err="1" smtClean="0"/>
              <a:t>nödvändighet</a:t>
            </a:r>
            <a:r>
              <a:rPr lang="en-US" baseline="0" dirty="0" smtClean="0"/>
              <a:t> </a:t>
            </a:r>
            <a:r>
              <a:rPr lang="en-US" baseline="0" dirty="0" err="1" smtClean="0"/>
              <a:t>för</a:t>
            </a:r>
            <a:r>
              <a:rPr lang="en-US" baseline="0" dirty="0" smtClean="0"/>
              <a:t> Xerox </a:t>
            </a:r>
            <a:r>
              <a:rPr lang="en-US" baseline="0" dirty="0" err="1" smtClean="0"/>
              <a:t>för</a:t>
            </a:r>
            <a:r>
              <a:rPr lang="en-US" baseline="0" dirty="0" smtClean="0"/>
              <a:t> </a:t>
            </a:r>
            <a:r>
              <a:rPr lang="en-US" baseline="0" dirty="0" err="1" smtClean="0"/>
              <a:t>att</a:t>
            </a:r>
            <a:r>
              <a:rPr lang="en-US" baseline="0" dirty="0" smtClean="0"/>
              <a:t> </a:t>
            </a:r>
            <a:r>
              <a:rPr lang="en-US" baseline="0" dirty="0" err="1" smtClean="0"/>
              <a:t>kunna</a:t>
            </a:r>
            <a:r>
              <a:rPr lang="en-US" baseline="0" dirty="0" smtClean="0"/>
              <a:t> </a:t>
            </a:r>
            <a:r>
              <a:rPr lang="en-US" baseline="0" dirty="0" err="1" smtClean="0"/>
              <a:t>skapa</a:t>
            </a:r>
            <a:r>
              <a:rPr lang="en-US" baseline="0" dirty="0" smtClean="0"/>
              <a:t> </a:t>
            </a:r>
            <a:r>
              <a:rPr lang="en-US" baseline="0" dirty="0" err="1" smtClean="0"/>
              <a:t>kundvärde</a:t>
            </a:r>
            <a:r>
              <a:rPr lang="en-US" baseline="0" dirty="0" smtClean="0"/>
              <a:t> </a:t>
            </a:r>
            <a:r>
              <a:rPr lang="en-US" baseline="0" dirty="0" err="1" smtClean="0"/>
              <a:t>ur</a:t>
            </a:r>
            <a:r>
              <a:rPr lang="en-US" baseline="0" dirty="0" smtClean="0"/>
              <a:t> </a:t>
            </a:r>
            <a:r>
              <a:rPr lang="en-US" baseline="0" dirty="0" err="1" smtClean="0"/>
              <a:t>deras</a:t>
            </a:r>
            <a:r>
              <a:rPr lang="en-US" baseline="0" dirty="0" smtClean="0"/>
              <a:t> </a:t>
            </a:r>
            <a:r>
              <a:rPr lang="en-US" baseline="0" dirty="0" err="1" smtClean="0"/>
              <a:t>uppfinning</a:t>
            </a:r>
            <a:r>
              <a:rPr lang="en-US" baseline="0" dirty="0" smtClean="0"/>
              <a:t> </a:t>
            </a:r>
            <a:r>
              <a:rPr lang="en-US" baseline="0" dirty="0" err="1" smtClean="0"/>
              <a:t>att</a:t>
            </a:r>
            <a:r>
              <a:rPr lang="en-US" baseline="0" dirty="0" smtClean="0"/>
              <a:t> </a:t>
            </a:r>
            <a:r>
              <a:rPr lang="en-US" baseline="0" dirty="0" err="1" smtClean="0"/>
              <a:t>kopiera</a:t>
            </a:r>
            <a:r>
              <a:rPr lang="en-US" baseline="0" dirty="0" smtClean="0"/>
              <a:t> </a:t>
            </a:r>
            <a:r>
              <a:rPr lang="en-US" baseline="0" dirty="0" err="1" smtClean="0"/>
              <a:t>på</a:t>
            </a:r>
            <a:r>
              <a:rPr lang="en-US" baseline="0" dirty="0" smtClean="0"/>
              <a:t> </a:t>
            </a:r>
            <a:r>
              <a:rPr lang="en-US" baseline="0" dirty="0" err="1" smtClean="0"/>
              <a:t>vanligt</a:t>
            </a:r>
            <a:r>
              <a:rPr lang="en-US" baseline="0" dirty="0" smtClean="0"/>
              <a:t> </a:t>
            </a:r>
            <a:r>
              <a:rPr lang="en-US" baseline="0" dirty="0" err="1" smtClean="0"/>
              <a:t>papper</a:t>
            </a:r>
            <a:r>
              <a:rPr lang="en-US" baseline="0" dirty="0" smtClean="0"/>
              <a:t>.</a:t>
            </a:r>
            <a:endParaRPr lang="en-US" dirty="0" smtClean="0"/>
          </a:p>
          <a:p>
            <a:endParaRPr lang="en-US" dirty="0" smtClean="0"/>
          </a:p>
          <a:p>
            <a:r>
              <a:rPr lang="en-US" dirty="0" err="1" smtClean="0"/>
              <a:t>Det</a:t>
            </a:r>
            <a:r>
              <a:rPr lang="en-US" baseline="0" dirty="0" smtClean="0"/>
              <a:t> </a:t>
            </a:r>
            <a:r>
              <a:rPr lang="en-US" baseline="0" dirty="0" err="1" smtClean="0"/>
              <a:t>behövs</a:t>
            </a:r>
            <a:r>
              <a:rPr lang="en-US" baseline="0" dirty="0" smtClean="0"/>
              <a:t> </a:t>
            </a:r>
            <a:r>
              <a:rPr lang="en-US" baseline="0" dirty="0" err="1" smtClean="0"/>
              <a:t>något</a:t>
            </a:r>
            <a:r>
              <a:rPr lang="en-US" baseline="0" dirty="0" smtClean="0"/>
              <a:t> sorts </a:t>
            </a:r>
            <a:r>
              <a:rPr lang="en-US" baseline="0" dirty="0" err="1" smtClean="0"/>
              <a:t>cirkularitetsmått</a:t>
            </a:r>
            <a:endParaRPr lang="en-US" baseline="0" dirty="0" smtClean="0"/>
          </a:p>
          <a:p>
            <a:r>
              <a:rPr lang="en-US" baseline="0" dirty="0" smtClean="0"/>
              <a:t>… </a:t>
            </a:r>
            <a:r>
              <a:rPr lang="en-US" baseline="0" dirty="0" err="1" smtClean="0"/>
              <a:t>gärna</a:t>
            </a:r>
            <a:r>
              <a:rPr lang="en-US" baseline="0" dirty="0" smtClean="0"/>
              <a:t> </a:t>
            </a:r>
            <a:r>
              <a:rPr lang="en-US" baseline="0" dirty="0" err="1" smtClean="0"/>
              <a:t>utformat</a:t>
            </a:r>
            <a:r>
              <a:rPr lang="en-US" baseline="0" dirty="0" smtClean="0"/>
              <a:t> </a:t>
            </a:r>
            <a:r>
              <a:rPr lang="en-US" baseline="0" dirty="0" err="1" smtClean="0"/>
              <a:t>så</a:t>
            </a:r>
            <a:r>
              <a:rPr lang="en-US" baseline="0" dirty="0" smtClean="0"/>
              <a:t> </a:t>
            </a:r>
            <a:r>
              <a:rPr lang="en-US" baseline="0" dirty="0" err="1" smtClean="0"/>
              <a:t>att</a:t>
            </a:r>
            <a:r>
              <a:rPr lang="en-US" baseline="0" dirty="0" smtClean="0"/>
              <a:t> de </a:t>
            </a:r>
            <a:r>
              <a:rPr lang="en-US" baseline="0" dirty="0" err="1" smtClean="0"/>
              <a:t>som</a:t>
            </a:r>
            <a:r>
              <a:rPr lang="en-US" baseline="0" dirty="0" smtClean="0"/>
              <a:t> </a:t>
            </a:r>
            <a:r>
              <a:rPr lang="en-US" baseline="0" dirty="0" err="1" smtClean="0"/>
              <a:t>upphandlar</a:t>
            </a:r>
            <a:r>
              <a:rPr lang="en-US" baseline="0" dirty="0" smtClean="0"/>
              <a:t> </a:t>
            </a:r>
            <a:r>
              <a:rPr lang="en-US" baseline="0" dirty="0" err="1" smtClean="0"/>
              <a:t>kan</a:t>
            </a:r>
            <a:r>
              <a:rPr lang="en-US" baseline="0" dirty="0" smtClean="0"/>
              <a:t> ha med </a:t>
            </a:r>
            <a:r>
              <a:rPr lang="en-US" baseline="0" dirty="0" err="1" smtClean="0"/>
              <a:t>det</a:t>
            </a:r>
            <a:r>
              <a:rPr lang="en-US" baseline="0" dirty="0" smtClean="0"/>
              <a:t> </a:t>
            </a:r>
            <a:r>
              <a:rPr lang="en-US" baseline="0" dirty="0" err="1" smtClean="0"/>
              <a:t>i</a:t>
            </a:r>
            <a:r>
              <a:rPr lang="en-US" baseline="0" dirty="0" smtClean="0"/>
              <a:t> en </a:t>
            </a:r>
            <a:r>
              <a:rPr lang="en-US" baseline="0" dirty="0" err="1" smtClean="0"/>
              <a:t>kravspecifikation</a:t>
            </a:r>
            <a:endParaRPr lang="en-US" dirty="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 dirty="0" smtClean="0"/>
              <a:t>&lt;läs först innehållet</a:t>
            </a:r>
            <a:r>
              <a:rPr lang="sv" baseline="0" dirty="0" smtClean="0"/>
              <a:t> på bilden&gt;</a:t>
            </a:r>
          </a:p>
          <a:p>
            <a:endParaRPr lang="sv" baseline="0" dirty="0" smtClean="0"/>
          </a:p>
          <a:p>
            <a:r>
              <a:rPr lang="sv" baseline="0" dirty="0" smtClean="0"/>
              <a:t>”Om det fanns ett etablerat cirkularitetsmått….</a:t>
            </a:r>
          </a:p>
          <a:p>
            <a:r>
              <a:rPr lang="sv" baseline="0" dirty="0" smtClean="0"/>
              <a:t>….så att man i kravspecifikationen kan ange kravet på cirkularitet…</a:t>
            </a:r>
          </a:p>
          <a:p>
            <a:r>
              <a:rPr lang="sv" baseline="0" dirty="0" smtClean="0"/>
              <a:t>….så föreställer jag mig att det blir lättare att uppfylla lagkraven för upphandling</a:t>
            </a:r>
            <a:endParaRPr lang="sv-SE" baseline="0" dirty="0" smtClean="0"/>
          </a:p>
          <a:p>
            <a:r>
              <a:rPr lang="sv-SE" baseline="0" dirty="0" smtClean="0"/>
              <a:t>….och det skulle bli lättare att kunna skilja ut linjära från cirkulära erbjudanden från tillverkande företag.</a:t>
            </a:r>
            <a:endParaRPr lang="sv" baseline="0" dirty="0" smtClean="0"/>
          </a:p>
          <a:p>
            <a:r>
              <a:rPr lang="sv" baseline="0" dirty="0" smtClean="0"/>
              <a:t>???</a:t>
            </a:r>
          </a:p>
          <a:p>
            <a:endParaRPr lang="sv" dirty="0" smtClean="0"/>
          </a:p>
          <a:p>
            <a:r>
              <a:rPr lang="sv" dirty="0" smtClean="0"/>
              <a:t>Om</a:t>
            </a:r>
            <a:r>
              <a:rPr lang="sv" baseline="0" dirty="0" smtClean="0"/>
              <a:t> ni tror ett sådant mått behövs</a:t>
            </a:r>
            <a:endParaRPr lang="sv-SE" baseline="0" dirty="0" smtClean="0"/>
          </a:p>
          <a:p>
            <a:r>
              <a:rPr lang="sv-SE" baseline="0" dirty="0" smtClean="0"/>
              <a:t>…. eller ni tror det går ändå</a:t>
            </a:r>
          </a:p>
          <a:p>
            <a:r>
              <a:rPr lang="sv-SE" baseline="0" dirty="0" smtClean="0"/>
              <a:t>….</a:t>
            </a:r>
            <a:r>
              <a:rPr lang="sv" baseline="0" dirty="0" smtClean="0"/>
              <a:t> så får ni gärna komma och prata med mig om det under dagen.</a:t>
            </a:r>
            <a:endParaRPr lang="sv"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57500" y="514350"/>
            <a:ext cx="3429000" cy="2571750"/>
          </a:xfrm>
        </p:spPr>
      </p:sp>
      <p:sp>
        <p:nvSpPr>
          <p:cNvPr id="3" name="Platshållare för anteckningar 2"/>
          <p:cNvSpPr>
            <a:spLocks noGrp="1"/>
          </p:cNvSpPr>
          <p:nvPr>
            <p:ph type="body" idx="1"/>
          </p:nvPr>
        </p:nvSpPr>
        <p:spPr/>
        <p:txBody>
          <a:bodyPr>
            <a:normAutofit/>
          </a:bodyPr>
          <a:lstStyle/>
          <a:p>
            <a:r>
              <a:rPr lang="sv" noProof="0" dirty="0" smtClean="0"/>
              <a:t>Avslutningsvis</a:t>
            </a:r>
          </a:p>
          <a:p>
            <a:r>
              <a:rPr lang="sv" baseline="0" noProof="0" dirty="0" smtClean="0"/>
              <a:t>Det tycks vara oundvikligt att industrin behöver bli mer cirkulär av miljöskäl</a:t>
            </a:r>
          </a:p>
          <a:p>
            <a:endParaRPr lang="sv"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 noProof="0" dirty="0" smtClean="0"/>
              <a:t>Cirkulära</a:t>
            </a:r>
            <a:r>
              <a:rPr lang="sv" baseline="0" noProof="0" dirty="0" smtClean="0"/>
              <a:t> affärsmodeller kan </a:t>
            </a:r>
            <a:r>
              <a:rPr lang="sv-SE" baseline="0" noProof="0" dirty="0" smtClean="0"/>
              <a:t>öka</a:t>
            </a:r>
            <a:r>
              <a:rPr lang="sv" baseline="0" noProof="0" dirty="0" smtClean="0"/>
              <a:t> lönsam</a:t>
            </a:r>
            <a:r>
              <a:rPr lang="sv-SE" baseline="0" noProof="0" dirty="0" err="1" smtClean="0"/>
              <a:t>heten</a:t>
            </a:r>
            <a:endParaRPr lang="sv"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 baseline="0" noProof="0" dirty="0" smtClean="0"/>
              <a:t>…men är bra även för att möta konkurrensen från lågkostnadsländer</a:t>
            </a:r>
            <a:endParaRPr lang="sv-S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noProof="0" dirty="0" smtClean="0"/>
              <a:t>Så en femfaldig resurseffektivisering är möjlig!</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noProof="0" dirty="0" smtClean="0"/>
              <a:t>Offentlig sektor kan spela en avgörande roll</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noProof="0" dirty="0" smtClean="0"/>
              <a:t>..... Speciellt genom dess inköp</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noProof="0" dirty="0" smtClean="0"/>
              <a:t>…. Det behöver inte bli dyrare – det kan till och med bli billigare</a:t>
            </a:r>
            <a:endParaRPr lang="sv"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 baseline="0" noProof="0" dirty="0" smtClean="0"/>
              <a:t>En omställning är definitivt möjlig….</a:t>
            </a:r>
          </a:p>
          <a:p>
            <a:pPr marL="0" marR="0" indent="0" algn="l" defTabSz="914400" rtl="0" eaLnBrk="1" fontAlgn="auto" latinLnBrk="0" hangingPunct="1">
              <a:lnSpc>
                <a:spcPct val="100000"/>
              </a:lnSpc>
              <a:spcBef>
                <a:spcPts val="0"/>
              </a:spcBef>
              <a:spcAft>
                <a:spcPts val="0"/>
              </a:spcAft>
              <a:buClrTx/>
              <a:buSzTx/>
              <a:buFontTx/>
              <a:buNone/>
              <a:tabLst/>
              <a:defRPr/>
            </a:pPr>
            <a:r>
              <a:rPr lang="sv" baseline="0" noProof="0" dirty="0" smtClean="0"/>
              <a:t>….. Men det är ingen söndagspromenad!</a:t>
            </a:r>
            <a:endParaRPr lang="sv-S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noProof="0" dirty="0" smtClean="0"/>
              <a:t>….. Och det är bråttom.</a:t>
            </a:r>
            <a:endParaRPr lang="sv" baseline="0" noProof="0" dirty="0" smtClean="0"/>
          </a:p>
          <a:p>
            <a:endParaRPr lang="sv" baseline="0" noProof="0" dirty="0" smtClean="0"/>
          </a:p>
          <a:p>
            <a:endParaRPr lang="sv" baseline="0" noProof="0" dirty="0" smtClean="0"/>
          </a:p>
          <a:p>
            <a:endParaRPr lang="sv" baseline="0" noProof="0" dirty="0" smtClean="0"/>
          </a:p>
          <a:p>
            <a:endParaRPr lang="sv" baseline="0" noProof="0" dirty="0" smtClean="0"/>
          </a:p>
          <a:p>
            <a:endParaRPr lang="sv" noProof="0"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 dirty="0" smtClean="0"/>
              <a:t>Min presentation kommer att behandla följande områden:</a:t>
            </a:r>
            <a:endParaRPr lang="sv-SE" dirty="0" smtClean="0"/>
          </a:p>
          <a:p>
            <a:r>
              <a:rPr lang="sv-SE" dirty="0" smtClean="0"/>
              <a:t>&lt;läs snabbt från bilden&gt;</a:t>
            </a:r>
          </a:p>
          <a:p>
            <a:endParaRPr lang="sv-SE" dirty="0" smtClean="0"/>
          </a:p>
          <a:p>
            <a:r>
              <a:rPr lang="sv-SE" dirty="0" smtClean="0"/>
              <a:t>Så varför skall ni bry er om cirkulär ekonomi?</a:t>
            </a:r>
          </a:p>
          <a:p>
            <a:r>
              <a:rPr lang="sv-SE" dirty="0" smtClean="0"/>
              <a:t>Varför behövs ett skifte åt det hållet?</a:t>
            </a:r>
          </a:p>
          <a:p>
            <a:endParaRPr lang="sv-SE"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spcBef>
                <a:spcPts val="0"/>
              </a:spcBef>
              <a:buNone/>
            </a:pPr>
            <a:r>
              <a:rPr lang="en-US" sz="1200" noProof="0" dirty="0" smtClean="0">
                <a:solidFill>
                  <a:schemeClr val="dk1"/>
                </a:solidFill>
              </a:rPr>
              <a:t>First some background why we dig into circular business models:</a:t>
            </a:r>
          </a:p>
          <a:p>
            <a:pPr rtl="0">
              <a:spcBef>
                <a:spcPts val="0"/>
              </a:spcBef>
              <a:buNone/>
            </a:pPr>
            <a:endParaRPr lang="en-US" sz="1200" noProof="0" dirty="0" smtClean="0">
              <a:solidFill>
                <a:schemeClr val="dk1"/>
              </a:solidFill>
            </a:endParaRPr>
          </a:p>
          <a:p>
            <a:pPr rtl="0">
              <a:spcBef>
                <a:spcPts val="0"/>
              </a:spcBef>
              <a:buNone/>
            </a:pPr>
            <a:r>
              <a:rPr lang="en-US" sz="1200" noProof="0" dirty="0" smtClean="0">
                <a:solidFill>
                  <a:schemeClr val="dk1"/>
                </a:solidFill>
              </a:rPr>
              <a:t>19:th of august was Earth Overshoot Day 2014.</a:t>
            </a:r>
          </a:p>
          <a:p>
            <a:pPr rtl="0">
              <a:spcBef>
                <a:spcPts val="0"/>
              </a:spcBef>
              <a:buNone/>
            </a:pPr>
            <a:r>
              <a:rPr lang="en-US" sz="1200" noProof="0" dirty="0" smtClean="0">
                <a:solidFill>
                  <a:schemeClr val="dk1"/>
                </a:solidFill>
              </a:rPr>
              <a:t>It is the day after which we consume more than</a:t>
            </a:r>
            <a:r>
              <a:rPr lang="en-US" sz="1200" baseline="0" noProof="0" dirty="0" smtClean="0">
                <a:solidFill>
                  <a:schemeClr val="dk1"/>
                </a:solidFill>
              </a:rPr>
              <a:t> Earth’s budget for the year.</a:t>
            </a:r>
            <a:r>
              <a:rPr lang="en-US" sz="1200" noProof="0" dirty="0" smtClean="0">
                <a:solidFill>
                  <a:schemeClr val="dk1"/>
                </a:solidFill>
              </a:rPr>
              <a:t> </a:t>
            </a:r>
          </a:p>
          <a:p>
            <a:pPr lvl="0" rtl="0">
              <a:lnSpc>
                <a:spcPct val="115000"/>
              </a:lnSpc>
              <a:spcBef>
                <a:spcPts val="0"/>
              </a:spcBef>
              <a:buClr>
                <a:schemeClr val="dk1"/>
              </a:buClr>
              <a:buFont typeface="Arial"/>
              <a:buNone/>
            </a:pPr>
            <a:endParaRPr lang="en-US" sz="1200" noProof="0" dirty="0" smtClean="0">
              <a:solidFill>
                <a:schemeClr val="dk1"/>
              </a:solidFill>
            </a:endParaRPr>
          </a:p>
          <a:p>
            <a:pPr lvl="0" rtl="0">
              <a:lnSpc>
                <a:spcPct val="115000"/>
              </a:lnSpc>
              <a:spcBef>
                <a:spcPts val="0"/>
              </a:spcBef>
              <a:buClr>
                <a:schemeClr val="dk1"/>
              </a:buClr>
              <a:buSzPct val="100000"/>
              <a:buFont typeface="Arial"/>
              <a:buNone/>
            </a:pPr>
            <a:r>
              <a:rPr lang="en-US" sz="1200" noProof="0" dirty="0" smtClean="0">
                <a:solidFill>
                  <a:schemeClr val="dk1"/>
                </a:solidFill>
              </a:rPr>
              <a:t>1986, it was 31:st of December</a:t>
            </a:r>
          </a:p>
          <a:p>
            <a:pPr lvl="0" rtl="0">
              <a:lnSpc>
                <a:spcPct val="115000"/>
              </a:lnSpc>
              <a:spcBef>
                <a:spcPts val="0"/>
              </a:spcBef>
              <a:buClr>
                <a:schemeClr val="dk1"/>
              </a:buClr>
              <a:buSzPct val="100000"/>
              <a:buFont typeface="Arial"/>
              <a:buNone/>
            </a:pPr>
            <a:r>
              <a:rPr lang="en-US" sz="1200" noProof="0" dirty="0" smtClean="0">
                <a:solidFill>
                  <a:schemeClr val="dk1"/>
                </a:solidFill>
              </a:rPr>
              <a:t>2000,</a:t>
            </a:r>
            <a:r>
              <a:rPr lang="en-US" sz="1200" baseline="0" noProof="0" dirty="0" smtClean="0">
                <a:solidFill>
                  <a:schemeClr val="dk1"/>
                </a:solidFill>
              </a:rPr>
              <a:t> it was </a:t>
            </a:r>
            <a:r>
              <a:rPr lang="en-US" sz="1200" noProof="0" dirty="0" smtClean="0">
                <a:solidFill>
                  <a:schemeClr val="dk1"/>
                </a:solidFill>
              </a:rPr>
              <a:t>1:st of November</a:t>
            </a:r>
          </a:p>
          <a:p>
            <a:pPr lvl="0" rtl="0">
              <a:lnSpc>
                <a:spcPct val="115000"/>
              </a:lnSpc>
              <a:spcBef>
                <a:spcPts val="0"/>
              </a:spcBef>
              <a:buClr>
                <a:schemeClr val="dk1"/>
              </a:buClr>
              <a:buSzPct val="100000"/>
              <a:buFont typeface="Arial"/>
              <a:buNone/>
            </a:pPr>
            <a:r>
              <a:rPr lang="en-US" sz="1200" noProof="0" dirty="0" smtClean="0">
                <a:solidFill>
                  <a:schemeClr val="dk1"/>
                </a:solidFill>
              </a:rPr>
              <a:t>2010,</a:t>
            </a:r>
            <a:r>
              <a:rPr lang="en-US" sz="1200" baseline="0" noProof="0" dirty="0" smtClean="0">
                <a:solidFill>
                  <a:schemeClr val="dk1"/>
                </a:solidFill>
              </a:rPr>
              <a:t> it was</a:t>
            </a:r>
            <a:r>
              <a:rPr lang="en-US" sz="1200" noProof="0" dirty="0" smtClean="0">
                <a:solidFill>
                  <a:schemeClr val="dk1"/>
                </a:solidFill>
              </a:rPr>
              <a:t> 21:st of August</a:t>
            </a:r>
          </a:p>
          <a:p>
            <a:pPr lvl="0" rtl="0">
              <a:lnSpc>
                <a:spcPct val="115000"/>
              </a:lnSpc>
              <a:spcBef>
                <a:spcPts val="0"/>
              </a:spcBef>
              <a:buClr>
                <a:schemeClr val="dk1"/>
              </a:buClr>
              <a:buSzPct val="100000"/>
              <a:buFont typeface="Arial"/>
              <a:buNone/>
            </a:pPr>
            <a:endParaRPr lang="en-US" sz="1200" noProof="0" dirty="0" smtClean="0">
              <a:solidFill>
                <a:schemeClr val="dk1"/>
              </a:solidFill>
            </a:endParaRP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noProof="0" dirty="0" smtClean="0">
                <a:solidFill>
                  <a:schemeClr val="dk1"/>
                </a:solidFill>
              </a:rPr>
              <a:t>Although</a:t>
            </a:r>
            <a:r>
              <a:rPr lang="en-US" sz="1200" baseline="0" noProof="0" dirty="0" smtClean="0">
                <a:solidFill>
                  <a:schemeClr val="dk1"/>
                </a:solidFill>
              </a:rPr>
              <a:t> this measure of course can be discussed, </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aseline="0" noProof="0" dirty="0" smtClean="0">
                <a:solidFill>
                  <a:schemeClr val="dk1"/>
                </a:solidFill>
              </a:rPr>
              <a:t>…..it can serve as illustration  over mankind’s overuse of natural resources.</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aseline="0" noProof="0" dirty="0" smtClean="0">
                <a:solidFill>
                  <a:schemeClr val="dk1"/>
                </a:solidFill>
              </a:rPr>
              <a:t>…. That we consume to much resources.</a:t>
            </a:r>
          </a:p>
          <a:p>
            <a:pPr lvl="0" rtl="0">
              <a:lnSpc>
                <a:spcPct val="115000"/>
              </a:lnSpc>
              <a:spcBef>
                <a:spcPts val="0"/>
              </a:spcBef>
              <a:buClr>
                <a:schemeClr val="dk1"/>
              </a:buClr>
              <a:buSzPct val="100000"/>
              <a:buFont typeface="Arial"/>
              <a:buNone/>
            </a:pPr>
            <a:endParaRPr lang="en-US" sz="1200" noProof="0" dirty="0" smtClean="0">
              <a:solidFill>
                <a:schemeClr val="dk1"/>
              </a:solidFill>
            </a:endParaRPr>
          </a:p>
          <a:p>
            <a:pPr lvl="0" rtl="0">
              <a:lnSpc>
                <a:spcPct val="115000"/>
              </a:lnSpc>
              <a:spcBef>
                <a:spcPts val="0"/>
              </a:spcBef>
              <a:buClr>
                <a:schemeClr val="dk1"/>
              </a:buClr>
              <a:buSzPct val="100000"/>
              <a:buFont typeface="Arial"/>
              <a:buNone/>
            </a:pPr>
            <a:r>
              <a:rPr lang="en-US" sz="1200" noProof="0" dirty="0" smtClean="0">
                <a:solidFill>
                  <a:schemeClr val="dk1"/>
                </a:solidFill>
              </a:rPr>
              <a:t>(Andrew Simms, think-and-do-tank New Economics Foundation)</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aseline="0" noProof="0" dirty="0" smtClean="0">
                <a:solidFill>
                  <a:schemeClr val="dk1"/>
                </a:solidFill>
              </a:rPr>
              <a:t>Today, Global Footprint Network together with World Wildlife Foundation and others are behind the measure</a:t>
            </a:r>
            <a:endParaRPr lang="en-US" sz="1200" noProof="0" dirty="0" smtClean="0">
              <a:solidFill>
                <a:schemeClr val="dk1"/>
              </a:solidFill>
            </a:endParaRPr>
          </a:p>
          <a:p>
            <a:pPr lvl="0" rtl="0">
              <a:lnSpc>
                <a:spcPct val="115000"/>
              </a:lnSpc>
              <a:spcBef>
                <a:spcPts val="0"/>
              </a:spcBef>
              <a:buClr>
                <a:schemeClr val="dk1"/>
              </a:buClr>
              <a:buSzPct val="100000"/>
              <a:buFont typeface="Arial"/>
              <a:buNone/>
            </a:pPr>
            <a:endParaRPr lang="sv-SE" sz="1200" dirty="0">
              <a:solidFill>
                <a:schemeClr val="dk1"/>
              </a:solidFill>
            </a:endParaRPr>
          </a:p>
        </p:txBody>
      </p:sp>
      <p:sp>
        <p:nvSpPr>
          <p:cNvPr id="4" name="Platshållare för bildnummer 3"/>
          <p:cNvSpPr>
            <a:spLocks noGrp="1"/>
          </p:cNvSpPr>
          <p:nvPr>
            <p:ph type="sldNum" sz="quarter" idx="10"/>
          </p:nvPr>
        </p:nvSpPr>
        <p:spPr/>
        <p:txBody>
          <a:bodyPr/>
          <a:lstStyle/>
          <a:p>
            <a:fld id="{CB2FEDC9-3A92-4452-A2F6-ED3B3BA85726}"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3121413"/>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 dirty="0" smtClean="0"/>
              <a:t>Ett annat sätt att illustrera problemet är det här.</a:t>
            </a:r>
          </a:p>
          <a:p>
            <a:r>
              <a:rPr lang="sv" dirty="0" smtClean="0"/>
              <a:t>Redan nu behöver vi mer än ett jordklot för dagens levnadsstandard.</a:t>
            </a:r>
          </a:p>
          <a:p>
            <a:r>
              <a:rPr lang="sv" dirty="0" smtClean="0"/>
              <a:t>Och det är med den</a:t>
            </a:r>
            <a:r>
              <a:rPr lang="sv" baseline="0" dirty="0" smtClean="0"/>
              <a:t> ojämlika fördelning som råder i världen.</a:t>
            </a:r>
          </a:p>
          <a:p>
            <a:r>
              <a:rPr lang="sv" baseline="0" dirty="0" smtClean="0"/>
              <a:t>Sverige behöver 3 jordklot, USA behöver 5.</a:t>
            </a:r>
          </a:p>
          <a:p>
            <a:r>
              <a:rPr lang="sv" baseline="0" dirty="0" smtClean="0"/>
              <a:t>De kommande 2 decennierna kommer ytterligare 3 miljarder människor….</a:t>
            </a:r>
          </a:p>
          <a:p>
            <a:r>
              <a:rPr lang="sv" baseline="0" dirty="0" smtClean="0"/>
              <a:t>…. att lyfta sig till vår medelklass-nivå, så deras behov av jordklot ökar radikalt.</a:t>
            </a:r>
          </a:p>
          <a:p>
            <a:endParaRPr lang="sv" baseline="0" dirty="0" smtClean="0"/>
          </a:p>
          <a:p>
            <a:r>
              <a:rPr lang="sv" baseline="0" dirty="0" smtClean="0"/>
              <a:t>Vi tär alltså på jordens balansräkning och tärandet ökar årligen – prognosen pekar på nästan 3 jordklot 2050 som ”globalt behov”</a:t>
            </a:r>
          </a:p>
          <a:p>
            <a:r>
              <a:rPr lang="sv" baseline="0" dirty="0" smtClean="0"/>
              <a:t>….men vi har inte hittat fler jordklot – vi har bara ett och kommer därför att tvingas ner till ETT oavsett vad vi vill.</a:t>
            </a:r>
          </a:p>
          <a:p>
            <a:r>
              <a:rPr lang="sv" baseline="0" dirty="0" smtClean="0"/>
              <a:t>Om vi inte tar oss an att designa den resan själva så </a:t>
            </a:r>
            <a:r>
              <a:rPr lang="sv-SE" baseline="0" dirty="0" smtClean="0"/>
              <a:t>riskerar</a:t>
            </a:r>
            <a:r>
              <a:rPr lang="sv" baseline="0" dirty="0" smtClean="0"/>
              <a:t> den att bli rejält otrevlig.</a:t>
            </a:r>
          </a:p>
          <a:p>
            <a:endParaRPr lang="sv" baseline="0" dirty="0" smtClean="0"/>
          </a:p>
          <a:p>
            <a:r>
              <a:rPr lang="sv" baseline="0" dirty="0" smtClean="0"/>
              <a:t>Detta är en ödesfråga som inte alls får den uppmärksamhet den förtjänar</a:t>
            </a:r>
          </a:p>
          <a:p>
            <a:r>
              <a:rPr lang="sv" baseline="0" dirty="0" smtClean="0"/>
              <a:t>Och det är tragiskt att se det visionslösa politiska ledarskap de flesta länder visar upp – </a:t>
            </a:r>
            <a:r>
              <a:rPr lang="sv-SE" baseline="0" dirty="0" smtClean="0"/>
              <a:t>även</a:t>
            </a:r>
            <a:r>
              <a:rPr lang="sv" baseline="0" dirty="0" smtClean="0"/>
              <a:t> Sverige</a:t>
            </a:r>
            <a:r>
              <a:rPr lang="sv-SE" baseline="0" dirty="0" smtClean="0"/>
              <a:t>.</a:t>
            </a:r>
            <a:endParaRPr lang="sv" baseline="0" dirty="0" smtClean="0"/>
          </a:p>
          <a:p>
            <a:r>
              <a:rPr lang="sv" baseline="0" dirty="0" smtClean="0"/>
              <a:t>Vi dumpar enorma problem i knät på kommande generationer.</a:t>
            </a:r>
          </a:p>
          <a:p>
            <a:r>
              <a:rPr lang="sv" baseline="0" dirty="0" smtClean="0"/>
              <a:t>Och det är inte flera generationer bort – det är mina barn och barnbarns generationer som får det tufft.</a:t>
            </a:r>
            <a:r>
              <a:rPr lang="sv-SE" baseline="0" dirty="0" smtClean="0"/>
              <a:t> Och inte bara någon annan stans i världen utan även här i Sverige.</a:t>
            </a:r>
            <a:endParaRPr lang="sv" baseline="0" dirty="0" smtClean="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Platshållare för bildobjekt 1"/>
          <p:cNvSpPr>
            <a:spLocks noGrp="1" noRot="1" noChangeAspect="1"/>
          </p:cNvSpPr>
          <p:nvPr>
            <p:ph type="sldImg"/>
          </p:nvPr>
        </p:nvSpPr>
        <p:spPr>
          <a:xfrm>
            <a:off x="2857500" y="514350"/>
            <a:ext cx="3429000" cy="2571750"/>
          </a:xfrm>
          <a:ln/>
        </p:spPr>
      </p:sp>
      <p:sp>
        <p:nvSpPr>
          <p:cNvPr id="81923" name="Platshållare för anteckningar 2"/>
          <p:cNvSpPr>
            <a:spLocks noGrp="1"/>
          </p:cNvSpPr>
          <p:nvPr>
            <p:ph type="body" idx="1"/>
          </p:nvPr>
        </p:nvSpPr>
        <p:spPr>
          <a:noFill/>
          <a:ln/>
        </p:spPr>
        <p:txBody>
          <a:bodyPr/>
          <a:lstStyle/>
          <a:p>
            <a:pPr marL="44450" eaLnBrk="1" hangingPunct="1">
              <a:spcBef>
                <a:spcPts val="413"/>
              </a:spcBef>
            </a:pPr>
            <a:r>
              <a:rPr lang="sv" noProof="0" dirty="0" smtClean="0">
                <a:solidFill>
                  <a:srgbClr val="000000"/>
                </a:solidFill>
                <a:latin typeface="Arial" pitchFamily="-103" charset="0"/>
                <a:ea typeface="Arial" pitchFamily="-103" charset="0"/>
                <a:cs typeface="Arial" pitchFamily="-103" charset="0"/>
                <a:sym typeface="Arial" pitchFamily="-103" charset="0"/>
              </a:rPr>
              <a:t>Här är en övergripande bild över ett linjärt</a:t>
            </a:r>
            <a:r>
              <a:rPr lang="sv" baseline="0" noProof="0" dirty="0" smtClean="0">
                <a:solidFill>
                  <a:srgbClr val="000000"/>
                </a:solidFill>
                <a:latin typeface="Arial" pitchFamily="-103" charset="0"/>
                <a:ea typeface="Arial" pitchFamily="-103" charset="0"/>
                <a:cs typeface="Arial" pitchFamily="-103" charset="0"/>
                <a:sym typeface="Arial" pitchFamily="-103" charset="0"/>
              </a:rPr>
              <a:t> system</a:t>
            </a: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Vi tar energi och resurser från jorden…..</a:t>
            </a: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….använder energin för att omvandla råvaror till produkter I diverse steg….</a:t>
            </a: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….använder produkterna tills de “tar slut” (estetiskt, tekniskt, funktionellt, ekonomiskt, …)</a:t>
            </a: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…och returnerar sedan till ekosystemet</a:t>
            </a: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I processen genereras även emissioner och värme.</a:t>
            </a: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Problemet är följande:</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Alla strävar efter ekonomisk tillväxt – det är det moderna samhället mantra</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Politiker, riksbanker och finansministrar gör sitt yttersta för att ”få igång tillväxten”</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 </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Trots effektiviseringar, teknikskiften, och återvinning så har frikopplingen från miljöpåverkan i stort sett uteblivit.</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Ni ser här </a:t>
            </a:r>
            <a:r>
              <a:rPr lang="sv-SE" baseline="0" noProof="0" dirty="0" err="1" smtClean="0">
                <a:solidFill>
                  <a:srgbClr val="000000"/>
                </a:solidFill>
                <a:latin typeface="Arial" pitchFamily="-103" charset="0"/>
                <a:ea typeface="Arial" pitchFamily="-103" charset="0"/>
                <a:cs typeface="Arial" pitchFamily="-103" charset="0"/>
                <a:sym typeface="Arial" pitchFamily="-103" charset="0"/>
              </a:rPr>
              <a:t>t.ex</a:t>
            </a:r>
            <a:r>
              <a:rPr lang="sv-SE" baseline="0" noProof="0" dirty="0" smtClean="0">
                <a:solidFill>
                  <a:srgbClr val="000000"/>
                </a:solidFill>
                <a:latin typeface="Arial" pitchFamily="-103" charset="0"/>
                <a:ea typeface="Arial" pitchFamily="-103" charset="0"/>
                <a:cs typeface="Arial" pitchFamily="-103" charset="0"/>
                <a:sym typeface="Arial" pitchFamily="-103" charset="0"/>
              </a:rPr>
              <a:t> den starka kopplingen mellan BNP och koldioxidutsläpp i världen.</a:t>
            </a:r>
          </a:p>
          <a:p>
            <a:pPr marL="44450" eaLnBrk="1" hangingPunct="1">
              <a:spcBef>
                <a:spcPts val="413"/>
              </a:spcBef>
            </a:pP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I ett sådant här system är det uppenbart att vid någon tidpunkt kommer belastningen på ekosystemet att bli större än det klarar av. Många menar alltså att den tidpunkten redan passerats.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EU</a:t>
            </a:r>
            <a:r>
              <a:rPr lang="sv-SE" baseline="0" dirty="0" smtClean="0"/>
              <a:t> ser den cirkulära ekonomin alltmer som både önskvärd, nödvändig och oundviklig</a:t>
            </a:r>
          </a:p>
          <a:p>
            <a:endParaRPr lang="sv-SE" baseline="0" dirty="0" smtClean="0"/>
          </a:p>
          <a:p>
            <a:r>
              <a:rPr lang="sv-SE" baseline="0" dirty="0" smtClean="0"/>
              <a:t>Vad är då cirkulär ekonomi?</a:t>
            </a:r>
          </a:p>
          <a:p>
            <a:r>
              <a:rPr lang="sv-SE" baseline="0" dirty="0" smtClean="0"/>
              <a:t>&lt;klick&gt;</a:t>
            </a:r>
          </a:p>
          <a:p>
            <a:endParaRPr lang="sv" dirty="0"/>
          </a:p>
        </p:txBody>
      </p:sp>
      <p:sp>
        <p:nvSpPr>
          <p:cNvPr id="4" name="Platshållare för bildnummer 3"/>
          <p:cNvSpPr>
            <a:spLocks noGrp="1"/>
          </p:cNvSpPr>
          <p:nvPr>
            <p:ph type="sldNum" sz="quarter" idx="10"/>
          </p:nvPr>
        </p:nvSpPr>
        <p:spPr/>
        <p:txBody>
          <a:bodyPr/>
          <a:lstStyle/>
          <a:p>
            <a:fld id="{CB2FEDC9-3A92-4452-A2F6-ED3B3BA85726}"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433682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Platshållare för bildobjekt 1"/>
          <p:cNvSpPr>
            <a:spLocks noGrp="1" noRot="1" noChangeAspect="1"/>
          </p:cNvSpPr>
          <p:nvPr>
            <p:ph type="sldImg"/>
          </p:nvPr>
        </p:nvSpPr>
        <p:spPr>
          <a:xfrm>
            <a:off x="2857500" y="514350"/>
            <a:ext cx="3429000" cy="2571750"/>
          </a:xfrm>
          <a:ln/>
        </p:spPr>
      </p:sp>
      <p:sp>
        <p:nvSpPr>
          <p:cNvPr id="81923" name="Platshållare för anteckningar 2"/>
          <p:cNvSpPr>
            <a:spLocks noGrp="1"/>
          </p:cNvSpPr>
          <p:nvPr>
            <p:ph type="body" idx="1"/>
          </p:nvPr>
        </p:nvSpPr>
        <p:spPr>
          <a:noFill/>
          <a:ln/>
        </p:spPr>
        <p:txBody>
          <a:bodyPr/>
          <a:lstStyle/>
          <a:p>
            <a:pPr marL="0" marR="0" lvl="0" indent="0" algn="l" rtl="0">
              <a:spcBef>
                <a:spcPts val="0"/>
              </a:spcBef>
              <a:buSzPct val="25000"/>
              <a:buNone/>
            </a:pPr>
            <a:r>
              <a:rPr lang="sv-SE" sz="900" b="0" i="0" u="none" strike="noStrike" cap="none" baseline="0" dirty="0" smtClean="0">
                <a:solidFill>
                  <a:schemeClr val="dk1"/>
                </a:solidFill>
                <a:latin typeface="Arial"/>
                <a:ea typeface="Arial"/>
                <a:cs typeface="Arial"/>
                <a:sym typeface="Arial"/>
              </a:rPr>
              <a:t>Cirkulär ekonomi är ett koncept som syftar till att efterlikna ekosystemet.</a:t>
            </a:r>
          </a:p>
          <a:p>
            <a:pPr marL="0" marR="0" lvl="0" indent="0" algn="l" rtl="0">
              <a:spcBef>
                <a:spcPts val="0"/>
              </a:spcBef>
              <a:buSzPct val="25000"/>
              <a:buNone/>
            </a:pPr>
            <a:r>
              <a:rPr lang="sv-SE" sz="900" b="0" i="0" u="none" strike="noStrike" cap="none" baseline="0" dirty="0" smtClean="0">
                <a:solidFill>
                  <a:schemeClr val="dk1"/>
                </a:solidFill>
                <a:latin typeface="Arial"/>
                <a:ea typeface="Arial"/>
                <a:cs typeface="Arial"/>
                <a:sym typeface="Arial"/>
              </a:rPr>
              <a:t>Ekosystemet har trots allt bevisat sin funktion genom att det funnits i 100-tals miljoner år.</a:t>
            </a:r>
          </a:p>
          <a:p>
            <a:pPr marL="44450" eaLnBrk="1" hangingPunct="1">
              <a:spcBef>
                <a:spcPts val="413"/>
              </a:spcBef>
            </a:pPr>
            <a:endParaRPr lang="sv-SE"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 noProof="0" dirty="0" smtClean="0">
                <a:solidFill>
                  <a:srgbClr val="000000"/>
                </a:solidFill>
                <a:latin typeface="Arial" pitchFamily="-103" charset="0"/>
                <a:ea typeface="Arial" pitchFamily="-103" charset="0"/>
                <a:cs typeface="Arial" pitchFamily="-103" charset="0"/>
                <a:sym typeface="Arial" pitchFamily="-103" charset="0"/>
              </a:rPr>
              <a:t>I ett cirkulärt system skapas returflöden inom produktionssystemet</a:t>
            </a:r>
          </a:p>
          <a:p>
            <a:pPr marL="44450" eaLnBrk="1" hangingPunct="1">
              <a:spcBef>
                <a:spcPts val="413"/>
              </a:spcBef>
            </a:pPr>
            <a:endParaRPr lang="sv-SE"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 noProof="0" dirty="0" smtClean="0">
                <a:solidFill>
                  <a:srgbClr val="000000"/>
                </a:solidFill>
                <a:latin typeface="Arial" pitchFamily="-103" charset="0"/>
                <a:ea typeface="Arial" pitchFamily="-103" charset="0"/>
                <a:cs typeface="Arial" pitchFamily="-103" charset="0"/>
                <a:sym typeface="Arial" pitchFamily="-103" charset="0"/>
              </a:rPr>
              <a:t>Vilket medför att man kan få ut mer nytta ur materialet innan det “är slut”</a:t>
            </a:r>
          </a:p>
          <a:p>
            <a:pPr marL="44450" eaLnBrk="1" hangingPunct="1">
              <a:spcBef>
                <a:spcPts val="413"/>
              </a:spcBef>
            </a:pPr>
            <a:r>
              <a:rPr lang="sv" noProof="0" dirty="0" smtClean="0">
                <a:solidFill>
                  <a:srgbClr val="000000"/>
                </a:solidFill>
                <a:latin typeface="Arial" pitchFamily="-103" charset="0"/>
                <a:ea typeface="Arial" pitchFamily="-103" charset="0"/>
                <a:cs typeface="Arial" pitchFamily="-103" charset="0"/>
                <a:sym typeface="Arial" pitchFamily="-103" charset="0"/>
              </a:rPr>
              <a:t>Vi</a:t>
            </a:r>
            <a:r>
              <a:rPr lang="sv" baseline="0" noProof="0" dirty="0" smtClean="0">
                <a:solidFill>
                  <a:srgbClr val="000000"/>
                </a:solidFill>
                <a:latin typeface="Arial" pitchFamily="-103" charset="0"/>
                <a:ea typeface="Arial" pitchFamily="-103" charset="0"/>
                <a:cs typeface="Arial" pitchFamily="-103" charset="0"/>
                <a:sym typeface="Arial" pitchFamily="-103" charset="0"/>
              </a:rPr>
              <a:t> behöver åtminstone femfaldiga vår resurseffektivitet</a:t>
            </a: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….inom de kommande 15-20 åren</a:t>
            </a:r>
          </a:p>
          <a:p>
            <a:pPr marL="44450" eaLnBrk="1" hangingPunct="1">
              <a:spcBef>
                <a:spcPts val="413"/>
              </a:spcBef>
            </a:pPr>
            <a:endParaRPr lang="sv"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&lt;klick&gt;</a:t>
            </a: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Det kan ske om vi kan återcirkulera 80% av materialet så att endast 20% behöver matas in och komma ut.</a:t>
            </a: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Det löser inte problemet en gång för alla – </a:t>
            </a:r>
          </a:p>
          <a:p>
            <a:pPr marL="44450" eaLnBrk="1" hangingPunct="1">
              <a:spcBef>
                <a:spcPts val="413"/>
              </a:spcBef>
            </a:pPr>
            <a:r>
              <a:rPr lang="sv-SE" baseline="0" noProof="0" dirty="0" smtClean="0">
                <a:solidFill>
                  <a:srgbClr val="000000"/>
                </a:solidFill>
                <a:latin typeface="Arial" pitchFamily="-103" charset="0"/>
                <a:ea typeface="Arial" pitchFamily="-103" charset="0"/>
                <a:cs typeface="Arial" pitchFamily="-103" charset="0"/>
                <a:sym typeface="Arial" pitchFamily="-103" charset="0"/>
              </a:rPr>
              <a:t>…..men det köper oss 50-100 års tid att hitta någon annan mening med livet än ständig ekonomisk tillväxt</a:t>
            </a:r>
            <a:endParaRPr lang="sv"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endParaRPr lang="sv"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Men jag skall inte prata på systemnivå utan på företagsnivå</a:t>
            </a: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…om affärsmodeller</a:t>
            </a:r>
          </a:p>
          <a:p>
            <a:pPr marL="44450" eaLnBrk="1" hangingPunct="1">
              <a:spcBef>
                <a:spcPts val="413"/>
              </a:spcBef>
            </a:pPr>
            <a:endParaRPr lang="sv-SE" baseline="0" noProof="0" dirty="0" smtClean="0">
              <a:solidFill>
                <a:srgbClr val="000000"/>
              </a:solidFill>
              <a:latin typeface="Arial" pitchFamily="-103" charset="0"/>
              <a:ea typeface="Arial" pitchFamily="-103" charset="0"/>
              <a:cs typeface="Arial" pitchFamily="-103" charset="0"/>
              <a:sym typeface="Arial" pitchFamily="-103" charset="0"/>
            </a:endParaRPr>
          </a:p>
          <a:p>
            <a:pPr marL="44450" eaLnBrk="1" hangingPunct="1">
              <a:spcBef>
                <a:spcPts val="413"/>
              </a:spcBef>
            </a:pPr>
            <a:r>
              <a:rPr lang="sv" baseline="0" noProof="0" dirty="0" smtClean="0">
                <a:solidFill>
                  <a:srgbClr val="000000"/>
                </a:solidFill>
                <a:latin typeface="Arial" pitchFamily="-103" charset="0"/>
                <a:ea typeface="Arial" pitchFamily="-103" charset="0"/>
                <a:cs typeface="Arial" pitchFamily="-103" charset="0"/>
                <a:sym typeface="Arial" pitchFamily="-103" charset="0"/>
              </a:rPr>
              <a:t>&lt;klick&gt;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rtl="0">
              <a:lnSpc>
                <a:spcPct val="115000"/>
              </a:lnSpc>
              <a:spcBef>
                <a:spcPts val="0"/>
              </a:spcBef>
              <a:buNone/>
            </a:pPr>
            <a:r>
              <a:rPr lang="sv-SE" sz="1200" dirty="0" smtClean="0">
                <a:solidFill>
                  <a:schemeClr val="dk1"/>
                </a:solidFill>
              </a:rPr>
              <a:t>En betydande orsak till vår omfattande resursförbrukning </a:t>
            </a:r>
          </a:p>
          <a:p>
            <a:pPr lvl="0" rtl="0">
              <a:lnSpc>
                <a:spcPct val="115000"/>
              </a:lnSpc>
              <a:spcBef>
                <a:spcPts val="0"/>
              </a:spcBef>
              <a:buNone/>
            </a:pPr>
            <a:r>
              <a:rPr lang="sv-SE" sz="1200" dirty="0" smtClean="0">
                <a:solidFill>
                  <a:schemeClr val="dk1"/>
                </a:solidFill>
              </a:rPr>
              <a:t>… är de affärsmodeller </a:t>
            </a:r>
          </a:p>
          <a:p>
            <a:pPr lvl="0" rtl="0">
              <a:lnSpc>
                <a:spcPct val="115000"/>
              </a:lnSpc>
              <a:spcBef>
                <a:spcPts val="0"/>
              </a:spcBef>
              <a:buClr>
                <a:schemeClr val="dk1"/>
              </a:buClr>
              <a:buSzPct val="100000"/>
              <a:buFont typeface="Arial"/>
              <a:buNone/>
            </a:pPr>
            <a:r>
              <a:rPr lang="sv-SE" sz="1200" dirty="0" smtClean="0">
                <a:solidFill>
                  <a:schemeClr val="dk1"/>
                </a:solidFill>
              </a:rPr>
              <a:t>… som varuproducerande företag använder i sina verksamheter.</a:t>
            </a:r>
          </a:p>
          <a:p>
            <a:pPr lvl="0" rtl="0">
              <a:lnSpc>
                <a:spcPct val="115000"/>
              </a:lnSpc>
              <a:spcBef>
                <a:spcPts val="0"/>
              </a:spcBef>
              <a:buClr>
                <a:schemeClr val="dk1"/>
              </a:buClr>
              <a:buSzPct val="100000"/>
              <a:buFont typeface="Arial"/>
              <a:buNone/>
            </a:pPr>
            <a:r>
              <a:rPr lang="sv-SE" sz="1200" dirty="0" smtClean="0">
                <a:solidFill>
                  <a:schemeClr val="dk1"/>
                </a:solidFill>
              </a:rPr>
              <a:t>Det är </a:t>
            </a:r>
            <a:r>
              <a:rPr lang="sv-SE" sz="1200" b="1" dirty="0" smtClean="0">
                <a:solidFill>
                  <a:schemeClr val="dk1"/>
                </a:solidFill>
              </a:rPr>
              <a:t>den linjära affärsmodellen </a:t>
            </a:r>
            <a:r>
              <a:rPr lang="sv-SE" sz="1200" dirty="0" smtClean="0">
                <a:solidFill>
                  <a:schemeClr val="dk1"/>
                </a:solidFill>
              </a:rPr>
              <a:t>som är den dominerande för dem idag.</a:t>
            </a:r>
          </a:p>
          <a:p>
            <a:pPr lvl="0" rtl="0">
              <a:lnSpc>
                <a:spcPct val="115000"/>
              </a:lnSpc>
              <a:spcBef>
                <a:spcPts val="0"/>
              </a:spcBef>
              <a:buClr>
                <a:schemeClr val="dk1"/>
              </a:buClr>
              <a:buSzPct val="100000"/>
              <a:buFont typeface="Arial"/>
              <a:buNone/>
            </a:pPr>
            <a:r>
              <a:rPr lang="sv-SE" sz="1200" dirty="0" smtClean="0">
                <a:solidFill>
                  <a:schemeClr val="dk1"/>
                </a:solidFill>
              </a:rPr>
              <a:t>Den kännetecknas av att man utvecklar, tillverkar och säljer produkter.</a:t>
            </a:r>
          </a:p>
          <a:p>
            <a:pPr lvl="0" rtl="0">
              <a:spcBef>
                <a:spcPts val="0"/>
              </a:spcBef>
              <a:buClr>
                <a:schemeClr val="dk1"/>
              </a:buClr>
              <a:buSzPct val="25000"/>
              <a:buFont typeface="Arial"/>
              <a:buNone/>
            </a:pPr>
            <a:r>
              <a:rPr lang="sv-SE" sz="1200" dirty="0" smtClean="0">
                <a:solidFill>
                  <a:schemeClr val="dk1"/>
                </a:solidFill>
              </a:rPr>
              <a:t>Och när produkten, till exempel en cykel säljs övergår ägandet till köpare, och man behöver som producent inte bry sig speciellt mycket om dess fortsatta liv och vart den tar vägen</a:t>
            </a:r>
          </a:p>
          <a:p>
            <a:pPr lvl="0" rtl="0">
              <a:spcBef>
                <a:spcPts val="0"/>
              </a:spcBef>
              <a:buClr>
                <a:schemeClr val="dk1"/>
              </a:buClr>
              <a:buFont typeface="Arial"/>
              <a:buNone/>
            </a:pPr>
            <a:endParaRPr lang="sv-SE" sz="1200" dirty="0" smtClean="0">
              <a:solidFill>
                <a:schemeClr val="dk1"/>
              </a:solidFill>
            </a:endParaRPr>
          </a:p>
          <a:p>
            <a:pPr lvl="0" rtl="0">
              <a:lnSpc>
                <a:spcPct val="115000"/>
              </a:lnSpc>
              <a:spcBef>
                <a:spcPts val="0"/>
              </a:spcBef>
              <a:buClr>
                <a:schemeClr val="dk1"/>
              </a:buClr>
              <a:buSzPct val="100000"/>
              <a:buFont typeface="Arial"/>
              <a:buNone/>
            </a:pPr>
            <a:r>
              <a:rPr lang="sv-SE" sz="1200" dirty="0" smtClean="0">
                <a:solidFill>
                  <a:schemeClr val="dk1"/>
                </a:solidFill>
              </a:rPr>
              <a:t>Vinsten skapas genom</a:t>
            </a:r>
          </a:p>
          <a:p>
            <a:pPr lvl="0" rtl="0">
              <a:lnSpc>
                <a:spcPct val="115000"/>
              </a:lnSpc>
              <a:spcBef>
                <a:spcPts val="0"/>
              </a:spcBef>
              <a:buClr>
                <a:schemeClr val="dk1"/>
              </a:buClr>
              <a:buSzPct val="100000"/>
              <a:buFont typeface="Arial"/>
              <a:buNone/>
            </a:pPr>
            <a:r>
              <a:rPr lang="sv-SE" sz="1200" dirty="0" smtClean="0">
                <a:solidFill>
                  <a:schemeClr val="dk1"/>
                </a:solidFill>
              </a:rPr>
              <a:t>	Marginalen, dvs. pris - kostnad</a:t>
            </a:r>
          </a:p>
          <a:p>
            <a:pPr lvl="0" indent="457200" rtl="0">
              <a:lnSpc>
                <a:spcPct val="115000"/>
              </a:lnSpc>
              <a:spcBef>
                <a:spcPts val="0"/>
              </a:spcBef>
              <a:buClr>
                <a:schemeClr val="dk1"/>
              </a:buClr>
              <a:buSzPct val="100000"/>
              <a:buFont typeface="Arial"/>
              <a:buNone/>
            </a:pPr>
            <a:r>
              <a:rPr lang="sv-SE" sz="1200" dirty="0" smtClean="0">
                <a:solidFill>
                  <a:schemeClr val="dk1"/>
                </a:solidFill>
              </a:rPr>
              <a:t>och genom att sälja många – hög volym</a:t>
            </a:r>
          </a:p>
          <a:p>
            <a:pPr lvl="0" rtl="0">
              <a:spcBef>
                <a:spcPts val="0"/>
              </a:spcBef>
              <a:buClr>
                <a:schemeClr val="dk1"/>
              </a:buClr>
              <a:buFont typeface="Arial"/>
              <a:buNone/>
            </a:pPr>
            <a:endParaRPr lang="sv-SE" sz="1200" dirty="0" smtClean="0">
              <a:solidFill>
                <a:schemeClr val="dk1"/>
              </a:solidFill>
            </a:endParaRPr>
          </a:p>
          <a:p>
            <a:pPr lvl="0" rtl="0">
              <a:spcBef>
                <a:spcPts val="0"/>
              </a:spcBef>
              <a:buClr>
                <a:schemeClr val="dk1"/>
              </a:buClr>
              <a:buSzPct val="25000"/>
              <a:buFont typeface="Arial"/>
              <a:buNone/>
            </a:pPr>
            <a:r>
              <a:rPr lang="sv-SE" sz="1200" dirty="0" smtClean="0">
                <a:solidFill>
                  <a:schemeClr val="dk1"/>
                </a:solidFill>
              </a:rPr>
              <a:t>Produkten skall se dyr ut men vara billig att tillverka. </a:t>
            </a:r>
          </a:p>
          <a:p>
            <a:pPr lvl="0" rtl="0">
              <a:spcBef>
                <a:spcPts val="0"/>
              </a:spcBef>
              <a:buClr>
                <a:schemeClr val="dk1"/>
              </a:buClr>
              <a:buSzPct val="25000"/>
              <a:buFont typeface="Arial"/>
              <a:buNone/>
            </a:pPr>
            <a:r>
              <a:rPr lang="sv-SE" sz="1200" dirty="0" smtClean="0">
                <a:solidFill>
                  <a:schemeClr val="dk1"/>
                </a:solidFill>
              </a:rPr>
              <a:t>När den är såld vill man gärna få bort den från marknaden så man kan sälja en ny.</a:t>
            </a:r>
          </a:p>
          <a:p>
            <a:pPr lvl="0" rtl="0">
              <a:spcBef>
                <a:spcPts val="0"/>
              </a:spcBef>
              <a:buNone/>
            </a:pPr>
            <a:r>
              <a:rPr lang="sv-SE" sz="1200" dirty="0" smtClean="0">
                <a:solidFill>
                  <a:schemeClr val="dk1"/>
                </a:solidFill>
              </a:rPr>
              <a:t>Det kan man ”stimulera” genom </a:t>
            </a:r>
          </a:p>
          <a:p>
            <a:pPr lvl="0" rtl="0">
              <a:spcBef>
                <a:spcPts val="0"/>
              </a:spcBef>
              <a:buClr>
                <a:schemeClr val="dk1"/>
              </a:buClr>
              <a:buSzPct val="25000"/>
              <a:buFont typeface="Arial"/>
              <a:buNone/>
            </a:pPr>
            <a:r>
              <a:rPr lang="sv-SE" sz="1200" dirty="0" smtClean="0">
                <a:solidFill>
                  <a:schemeClr val="dk1"/>
                </a:solidFill>
              </a:rPr>
              <a:t>… modeväxlingar, känsliga ytskikt (få den att se trist ut), begränsad hållbarhet, teknikutveckling utan uppgraderbarhet mm.</a:t>
            </a:r>
          </a:p>
          <a:p>
            <a:pPr lvl="0" rtl="0">
              <a:spcBef>
                <a:spcPts val="0"/>
              </a:spcBef>
              <a:buClr>
                <a:schemeClr val="dk1"/>
              </a:buClr>
              <a:buSzPct val="25000"/>
              <a:buFont typeface="Arial"/>
              <a:buNone/>
            </a:pPr>
            <a:r>
              <a:rPr lang="sv-SE" sz="1200" dirty="0" smtClean="0">
                <a:solidFill>
                  <a:schemeClr val="dk1"/>
                </a:solidFill>
              </a:rPr>
              <a:t>Nu mode till och med i KÖK!</a:t>
            </a:r>
          </a:p>
          <a:p>
            <a:pPr lvl="0" rtl="0">
              <a:spcBef>
                <a:spcPts val="0"/>
              </a:spcBef>
              <a:buClr>
                <a:schemeClr val="dk1"/>
              </a:buClr>
              <a:buFont typeface="Arial"/>
              <a:buNone/>
            </a:pPr>
            <a:endParaRPr lang="sv-SE" sz="1200" dirty="0" smtClean="0">
              <a:solidFill>
                <a:schemeClr val="dk1"/>
              </a:solidFill>
            </a:endParaRPr>
          </a:p>
          <a:p>
            <a:pPr lvl="0" rtl="0">
              <a:spcBef>
                <a:spcPts val="0"/>
              </a:spcBef>
              <a:buClr>
                <a:schemeClr val="dk1"/>
              </a:buClr>
              <a:buSzPct val="100000"/>
              <a:buFont typeface="Arial"/>
              <a:buNone/>
            </a:pPr>
            <a:r>
              <a:rPr lang="sv-SE" sz="1200" dirty="0" smtClean="0">
                <a:solidFill>
                  <a:schemeClr val="dk1"/>
                </a:solidFill>
              </a:rPr>
              <a:t>Linjära affärsmodeller driver alltså på användningen av jordens resurser</a:t>
            </a:r>
          </a:p>
          <a:p>
            <a:pPr lvl="0" rtl="0">
              <a:spcBef>
                <a:spcPts val="0"/>
              </a:spcBef>
              <a:buClr>
                <a:schemeClr val="dk1"/>
              </a:buClr>
              <a:buSzPct val="100000"/>
              <a:buFont typeface="Arial"/>
              <a:buNone/>
            </a:pPr>
            <a:r>
              <a:rPr lang="sv-SE" sz="1200" dirty="0" smtClean="0">
                <a:solidFill>
                  <a:schemeClr val="dk1"/>
                </a:solidFill>
              </a:rPr>
              <a:t>….och vi får en stark koppling mellan ekonomisk tillväxt och ökat miljötryck</a:t>
            </a:r>
          </a:p>
          <a:p>
            <a:pPr lvl="0" rtl="0">
              <a:spcBef>
                <a:spcPts val="0"/>
              </a:spcBef>
              <a:buClr>
                <a:schemeClr val="dk1"/>
              </a:buClr>
              <a:buSzPct val="100000"/>
              <a:buFont typeface="Arial"/>
              <a:buNone/>
            </a:pPr>
            <a:endParaRPr lang="sv-SE" sz="1200" dirty="0" smtClean="0">
              <a:solidFill>
                <a:schemeClr val="dk1"/>
              </a:solidFill>
            </a:endParaRPr>
          </a:p>
          <a:p>
            <a:pPr lvl="0" rtl="0">
              <a:spcBef>
                <a:spcPts val="0"/>
              </a:spcBef>
              <a:buClr>
                <a:schemeClr val="dk1"/>
              </a:buClr>
              <a:buSzPct val="100000"/>
              <a:buFont typeface="Arial"/>
              <a:buNone/>
            </a:pPr>
            <a:r>
              <a:rPr lang="sv-SE" sz="1200" dirty="0" smtClean="0">
                <a:solidFill>
                  <a:schemeClr val="dk1"/>
                </a:solidFill>
              </a:rPr>
              <a:t>När allt fler länder, företag och människor… </a:t>
            </a:r>
          </a:p>
          <a:p>
            <a:pPr lvl="0" rtl="0">
              <a:spcBef>
                <a:spcPts val="0"/>
              </a:spcBef>
              <a:buClr>
                <a:schemeClr val="dk1"/>
              </a:buClr>
              <a:buSzPct val="100000"/>
              <a:buFont typeface="Arial"/>
              <a:buNone/>
            </a:pPr>
            <a:r>
              <a:rPr lang="sv-SE" sz="1200" dirty="0" smtClean="0">
                <a:solidFill>
                  <a:schemeClr val="dk1"/>
                </a:solidFill>
              </a:rPr>
              <a:t>…använder den logiken för att skapa välfärd…</a:t>
            </a:r>
          </a:p>
          <a:p>
            <a:pPr lvl="0" rtl="0">
              <a:spcBef>
                <a:spcPts val="0"/>
              </a:spcBef>
              <a:buClr>
                <a:schemeClr val="dk1"/>
              </a:buClr>
              <a:buSzPct val="100000"/>
              <a:buFont typeface="Arial"/>
              <a:buNone/>
            </a:pPr>
            <a:r>
              <a:rPr lang="sv-SE" sz="1200" dirty="0" smtClean="0">
                <a:solidFill>
                  <a:schemeClr val="dk1"/>
                </a:solidFill>
              </a:rPr>
              <a:t>…så räcker ekosystemets resurser inte till</a:t>
            </a:r>
          </a:p>
          <a:p>
            <a:pPr lvl="0" rtl="0">
              <a:spcBef>
                <a:spcPts val="0"/>
              </a:spcBef>
              <a:buClr>
                <a:schemeClr val="dk1"/>
              </a:buClr>
              <a:buFont typeface="Arial"/>
              <a:buNone/>
            </a:pPr>
            <a:endParaRPr lang="sv-SE" sz="1200" dirty="0" smtClean="0">
              <a:solidFill>
                <a:schemeClr val="dk1"/>
              </a:solidFill>
            </a:endParaRPr>
          </a:p>
          <a:p>
            <a:pPr lvl="0" rtl="0">
              <a:spcBef>
                <a:spcPts val="0"/>
              </a:spcBef>
              <a:buClr>
                <a:schemeClr val="dk1"/>
              </a:buClr>
              <a:buSzPct val="100000"/>
              <a:buFont typeface="Arial"/>
              <a:buNone/>
            </a:pPr>
            <a:r>
              <a:rPr lang="sv-SE" sz="1200" dirty="0" smtClean="0">
                <a:solidFill>
                  <a:schemeClr val="dk1"/>
                </a:solidFill>
              </a:rPr>
              <a:t>Det finns</a:t>
            </a:r>
            <a:r>
              <a:rPr lang="sv-SE" sz="1200" baseline="0" dirty="0" smtClean="0">
                <a:solidFill>
                  <a:schemeClr val="dk1"/>
                </a:solidFill>
              </a:rPr>
              <a:t> all anledning</a:t>
            </a:r>
            <a:r>
              <a:rPr lang="sv-SE" sz="1200" dirty="0" smtClean="0">
                <a:solidFill>
                  <a:schemeClr val="dk1"/>
                </a:solidFill>
              </a:rPr>
              <a:t> att leta efter andra…</a:t>
            </a:r>
          </a:p>
          <a:p>
            <a:pPr lvl="0">
              <a:spcBef>
                <a:spcPts val="0"/>
              </a:spcBef>
              <a:buNone/>
            </a:pPr>
            <a:r>
              <a:rPr lang="sv-SE" sz="1200" dirty="0" smtClean="0">
                <a:solidFill>
                  <a:schemeClr val="dk1"/>
                </a:solidFill>
              </a:rPr>
              <a:t>…mer resurseffektiva affärsmodeller</a:t>
            </a:r>
            <a:endParaRPr lang="sv-SE" sz="1200" dirty="0">
              <a:solidFill>
                <a:schemeClr val="dk1"/>
              </a:solidFill>
            </a:endParaRPr>
          </a:p>
        </p:txBody>
      </p:sp>
      <p:sp>
        <p:nvSpPr>
          <p:cNvPr id="4" name="Platshållare för bildnummer 3"/>
          <p:cNvSpPr>
            <a:spLocks noGrp="1"/>
          </p:cNvSpPr>
          <p:nvPr>
            <p:ph type="sldNum" sz="quarter" idx="10"/>
          </p:nvPr>
        </p:nvSpPr>
        <p:spPr/>
        <p:txBody>
          <a:bodyPr/>
          <a:lstStyle/>
          <a:p>
            <a:fld id="{CB2FEDC9-3A92-4452-A2F6-ED3B3BA85726}" type="slidenum">
              <a:rPr lang="en-US" smtClean="0"/>
              <a:pPr/>
              <a:t>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0384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emf"/><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emf"/><Relationship Id="rId3"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Anpassad layout">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4652960" y="3837450"/>
            <a:ext cx="4033840" cy="1216470"/>
          </a:xfrm>
        </p:spPr>
        <p:txBody>
          <a:body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p:txBody>
      </p:sp>
      <p:sp>
        <p:nvSpPr>
          <p:cNvPr id="4" name="Rubrik 1"/>
          <p:cNvSpPr>
            <a:spLocks noGrp="1"/>
          </p:cNvSpPr>
          <p:nvPr>
            <p:ph type="title" hasCustomPrompt="1"/>
          </p:nvPr>
        </p:nvSpPr>
        <p:spPr>
          <a:xfrm>
            <a:off x="3935095" y="1623124"/>
            <a:ext cx="4751710" cy="2202788"/>
          </a:xfrm>
        </p:spPr>
        <p:txBody>
          <a:bodyPr/>
          <a:lstStyle/>
          <a:p>
            <a:r>
              <a:rPr lang="en-US" dirty="0" smtClean="0"/>
              <a:t>Click to edit Master title style</a:t>
            </a:r>
            <a:endParaRPr lang="sv-S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9343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7" name="Footer Placeholder 3"/>
          <p:cNvSpPr>
            <a:spLocks noGrp="1"/>
          </p:cNvSpPr>
          <p:nvPr>
            <p:ph type="ftr" sz="quarter" idx="3"/>
          </p:nvPr>
        </p:nvSpPr>
        <p:spPr>
          <a:xfrm>
            <a:off x="3141133" y="6321953"/>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smtClean="0">
                <a:solidFill>
                  <a:prstClr val="black">
                    <a:lumMod val="75000"/>
                    <a:lumOff val="25000"/>
                  </a:prstClr>
                </a:solidFill>
                <a:latin typeface="Arial"/>
              </a:rPr>
              <a:t>Presentation - Title</a:t>
            </a:r>
            <a:endParaRPr lang="en-US" dirty="0">
              <a:solidFill>
                <a:prstClr val="black">
                  <a:lumMod val="75000"/>
                  <a:lumOff val="25000"/>
                </a:prstClr>
              </a:solidFill>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04045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cap="all">
                <a:latin typeface="Aria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Content Placeholder 2"/>
          <p:cNvSpPr>
            <a:spLocks noGrp="1"/>
          </p:cNvSpPr>
          <p:nvPr>
            <p:ph idx="1" hasCustomPrompt="1"/>
          </p:nvPr>
        </p:nvSpPr>
        <p:spPr>
          <a:xfrm>
            <a:off x="457200" y="1600201"/>
            <a:ext cx="8229600" cy="4368800"/>
          </a:xfrm>
          <a:prstGeom prst="rect">
            <a:avLst/>
          </a:prstGeom>
        </p:spPr>
        <p:txBody>
          <a:bodyPr>
            <a:normAutofit/>
          </a:bodyPr>
          <a:lstStyle>
            <a:lvl1pPr marL="342900" indent="-342900">
              <a:buFont typeface="Arial" pitchFamily="34" charset="0"/>
              <a:buChar char="•"/>
              <a:defRPr sz="2800">
                <a:latin typeface="Arial"/>
              </a:defRPr>
            </a:lvl1pPr>
            <a:lvl2pPr marL="800100" indent="-342900">
              <a:buFont typeface="Arial" pitchFamily="34" charset="0"/>
              <a:buChar char="•"/>
              <a:defRPr sz="2800">
                <a:latin typeface="Arial"/>
              </a:defRPr>
            </a:lvl2pPr>
            <a:lvl3pPr marL="1257300" indent="-342900">
              <a:buFont typeface="Arial" pitchFamily="34" charset="0"/>
              <a:buChar char="•"/>
              <a:defRPr sz="2800">
                <a:latin typeface="Arial"/>
              </a:defRPr>
            </a:lvl3pPr>
            <a:lvl4pPr marL="1714500" indent="-342900">
              <a:buFont typeface="Arial" pitchFamily="34" charset="0"/>
              <a:buChar char="•"/>
              <a:defRPr sz="2800">
                <a:latin typeface="Arial"/>
              </a:defRPr>
            </a:lvl4pPr>
            <a:lvl5pPr marL="2171700" indent="-342900">
              <a:buFont typeface="Arial" pitchFamily="34" charset="0"/>
              <a:buChar char="•"/>
              <a:defRPr sz="2800">
                <a:latin typeface="Aria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
        <p:nvSpPr>
          <p:cNvPr id="5" name="Footer Placeholder 3"/>
          <p:cNvSpPr>
            <a:spLocks noGrp="1"/>
          </p:cNvSpPr>
          <p:nvPr>
            <p:ph type="ftr" sz="quarter" idx="3"/>
          </p:nvPr>
        </p:nvSpPr>
        <p:spPr>
          <a:xfrm>
            <a:off x="3141133" y="6326716"/>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smtClean="0">
                <a:solidFill>
                  <a:prstClr val="black">
                    <a:lumMod val="75000"/>
                    <a:lumOff val="25000"/>
                  </a:prstClr>
                </a:solidFill>
                <a:latin typeface="Arial"/>
              </a:rPr>
              <a:t>Presentation - Title</a:t>
            </a:r>
            <a:endParaRPr lang="en-US" dirty="0">
              <a:solidFill>
                <a:prstClr val="black">
                  <a:lumMod val="75000"/>
                  <a:lumOff val="25000"/>
                </a:prstClr>
              </a:solidFill>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6475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NO TEXT">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97694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END OF PRESENTATION">
    <p:spTree>
      <p:nvGrpSpPr>
        <p:cNvPr id="1" name=""/>
        <p:cNvGrpSpPr/>
        <p:nvPr/>
      </p:nvGrpSpPr>
      <p:grpSpPr>
        <a:xfrm>
          <a:off x="0" y="0"/>
          <a:ext cx="0" cy="0"/>
          <a:chOff x="0" y="0"/>
          <a:chExt cx="0" cy="0"/>
        </a:xfrm>
      </p:grpSpPr>
      <p:pic>
        <p:nvPicPr>
          <p:cNvPr id="4" name="Bildobjekt 3" descr="Web_SwedishICT_red_5.eps"/>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6219" y="2603212"/>
            <a:ext cx="6291562" cy="1262743"/>
          </a:xfrm>
          <a:prstGeom prst="rect">
            <a:avLst/>
          </a:prstGeom>
        </p:spPr>
      </p:pic>
      <p:pic>
        <p:nvPicPr>
          <p:cNvPr id="7" name="Bildobjekt 6"/>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9158" y="6119194"/>
            <a:ext cx="405630" cy="44747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01091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Content Placeholder 2"/>
          <p:cNvSpPr>
            <a:spLocks noGrp="1"/>
          </p:cNvSpPr>
          <p:nvPr>
            <p:ph idx="1" hasCustomPrompt="1"/>
          </p:nvPr>
        </p:nvSpPr>
        <p:spPr/>
        <p:txBody>
          <a:bodyPr>
            <a:normAutofit/>
          </a:bodyPr>
          <a:lstStyle>
            <a:lvl1pPr>
              <a:defRPr sz="2600"/>
            </a:lvl1pPr>
            <a:lvl2pPr marL="799496" indent="-342641">
              <a:buFont typeface="Arial" pitchFamily="34" charset="0"/>
              <a:buChar char="•"/>
              <a:defRPr sz="2600"/>
            </a:lvl2pPr>
            <a:lvl3pPr marL="1256360" indent="-342641">
              <a:buFont typeface="Arial" pitchFamily="34" charset="0"/>
              <a:buChar char="•"/>
              <a:defRPr sz="2600"/>
            </a:lvl3pPr>
            <a:lvl4pPr marL="1713215" indent="-342641">
              <a:buFont typeface="Arial" pitchFamily="34" charset="0"/>
              <a:buChar char="•"/>
              <a:defRPr sz="2600"/>
            </a:lvl4pPr>
            <a:lvl5pPr marL="2170070" indent="-342641">
              <a:buFont typeface="Arial" pitchFamily="34" charset="0"/>
              <a:buChar char="•"/>
              <a:defRPr sz="26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
        <p:nvSpPr>
          <p:cNvPr id="8" name="Footer Placeholder 3"/>
          <p:cNvSpPr>
            <a:spLocks noGrp="1"/>
          </p:cNvSpPr>
          <p:nvPr>
            <p:ph type="ftr" sz="quarter" idx="3"/>
          </p:nvPr>
        </p:nvSpPr>
        <p:spPr>
          <a:xfrm>
            <a:off x="3149600" y="6321956"/>
            <a:ext cx="2895600" cy="365123"/>
          </a:xfrm>
          <a:prstGeom prst="rect">
            <a:avLst/>
          </a:prstGeom>
        </p:spPr>
        <p:txBody>
          <a:bodyPr vert="horz" lIns="91368" tIns="45684" rIns="91368" bIns="45684" rtlCol="0" anchor="ctr"/>
          <a:lstStyle>
            <a:lvl1pPr algn="ctr">
              <a:defRPr sz="900">
                <a:solidFill>
                  <a:schemeClr val="tx1">
                    <a:lumMod val="75000"/>
                    <a:lumOff val="25000"/>
                  </a:schemeClr>
                </a:solidFill>
              </a:defRPr>
            </a:lvl1pPr>
          </a:lstStyle>
          <a:p>
            <a:r>
              <a:rPr lang="en-US" dirty="0" smtClean="0">
                <a:solidFill>
                  <a:prstClr val="black">
                    <a:lumMod val="75000"/>
                    <a:lumOff val="25000"/>
                  </a:prstClr>
                </a:solidFill>
                <a:latin typeface="Arial"/>
              </a:rPr>
              <a:t>Presentation - Title</a:t>
            </a:r>
            <a:endParaRPr lang="en-US" dirty="0">
              <a:solidFill>
                <a:prstClr val="black">
                  <a:lumMod val="75000"/>
                  <a:lumOff val="25000"/>
                </a:prstClr>
              </a:solidFill>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56000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7" name="Footer Placeholder 3"/>
          <p:cNvSpPr>
            <a:spLocks noGrp="1"/>
          </p:cNvSpPr>
          <p:nvPr>
            <p:ph type="ftr" sz="quarter" idx="3"/>
          </p:nvPr>
        </p:nvSpPr>
        <p:spPr>
          <a:xfrm>
            <a:off x="3141130" y="6321956"/>
            <a:ext cx="2895600" cy="365123"/>
          </a:xfrm>
          <a:prstGeom prst="rect">
            <a:avLst/>
          </a:prstGeom>
        </p:spPr>
        <p:txBody>
          <a:bodyPr vert="horz" lIns="91368" tIns="45684" rIns="91368" bIns="45684" rtlCol="0" anchor="ctr"/>
          <a:lstStyle>
            <a:lvl1pPr algn="ctr">
              <a:defRPr sz="900">
                <a:solidFill>
                  <a:schemeClr val="tx1">
                    <a:lumMod val="75000"/>
                    <a:lumOff val="25000"/>
                  </a:schemeClr>
                </a:solidFill>
              </a:defRPr>
            </a:lvl1pPr>
          </a:lstStyle>
          <a:p>
            <a:r>
              <a:rPr lang="en-US" dirty="0" smtClean="0">
                <a:solidFill>
                  <a:prstClr val="black">
                    <a:lumMod val="75000"/>
                    <a:lumOff val="25000"/>
                  </a:prstClr>
                </a:solidFill>
                <a:latin typeface="Arial"/>
              </a:rPr>
              <a:t>Presentation - Title</a:t>
            </a:r>
            <a:endParaRPr lang="en-US" dirty="0">
              <a:solidFill>
                <a:prstClr val="black">
                  <a:lumMod val="75000"/>
                  <a:lumOff val="25000"/>
                </a:prstClr>
              </a:solidFill>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04045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5"/>
            <a:ext cx="8229600" cy="1143000"/>
          </a:xfrm>
          <a:prstGeom prst="rect">
            <a:avLst/>
          </a:prstGeom>
        </p:spPr>
        <p:txBody>
          <a:bodyPr/>
          <a:lstStyle>
            <a:lvl1pPr algn="l">
              <a:defRPr cap="all">
                <a:latin typeface="Arial"/>
              </a:defRPr>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Content Placeholder 2"/>
          <p:cNvSpPr>
            <a:spLocks noGrp="1"/>
          </p:cNvSpPr>
          <p:nvPr>
            <p:ph idx="1" hasCustomPrompt="1"/>
          </p:nvPr>
        </p:nvSpPr>
        <p:spPr>
          <a:xfrm>
            <a:off x="457200" y="1600204"/>
            <a:ext cx="8229600" cy="4368803"/>
          </a:xfrm>
          <a:prstGeom prst="rect">
            <a:avLst/>
          </a:prstGeom>
        </p:spPr>
        <p:txBody>
          <a:bodyPr>
            <a:normAutofit/>
          </a:bodyPr>
          <a:lstStyle>
            <a:lvl1pPr marL="342641" indent="-342641">
              <a:buFont typeface="Arial" pitchFamily="34" charset="0"/>
              <a:buChar char="•"/>
              <a:defRPr sz="2600">
                <a:latin typeface="Arial"/>
              </a:defRPr>
            </a:lvl1pPr>
            <a:lvl2pPr marL="799496" indent="-342641">
              <a:buFont typeface="Arial" pitchFamily="34" charset="0"/>
              <a:buChar char="•"/>
              <a:defRPr sz="2600">
                <a:latin typeface="Arial"/>
              </a:defRPr>
            </a:lvl2pPr>
            <a:lvl3pPr marL="1256360" indent="-342641">
              <a:buFont typeface="Arial" pitchFamily="34" charset="0"/>
              <a:buChar char="•"/>
              <a:defRPr sz="2600">
                <a:latin typeface="Arial"/>
              </a:defRPr>
            </a:lvl3pPr>
            <a:lvl4pPr marL="1713215" indent="-342641">
              <a:buFont typeface="Arial" pitchFamily="34" charset="0"/>
              <a:buChar char="•"/>
              <a:defRPr sz="2600">
                <a:latin typeface="Arial"/>
              </a:defRPr>
            </a:lvl4pPr>
            <a:lvl5pPr marL="2170070" indent="-342641">
              <a:buFont typeface="Arial" pitchFamily="34" charset="0"/>
              <a:buChar char="•"/>
              <a:defRPr sz="2600">
                <a:latin typeface="Aria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
        <p:nvSpPr>
          <p:cNvPr id="5" name="Footer Placeholder 3"/>
          <p:cNvSpPr>
            <a:spLocks noGrp="1"/>
          </p:cNvSpPr>
          <p:nvPr>
            <p:ph type="ftr" sz="quarter" idx="3"/>
          </p:nvPr>
        </p:nvSpPr>
        <p:spPr>
          <a:xfrm>
            <a:off x="3141130" y="6326719"/>
            <a:ext cx="2895600" cy="365123"/>
          </a:xfrm>
          <a:prstGeom prst="rect">
            <a:avLst/>
          </a:prstGeom>
        </p:spPr>
        <p:txBody>
          <a:bodyPr vert="horz" lIns="91368" tIns="45684" rIns="91368" bIns="45684" rtlCol="0" anchor="ctr"/>
          <a:lstStyle>
            <a:lvl1pPr algn="ctr">
              <a:defRPr sz="900">
                <a:solidFill>
                  <a:schemeClr val="tx1">
                    <a:lumMod val="75000"/>
                    <a:lumOff val="25000"/>
                  </a:schemeClr>
                </a:solidFill>
              </a:defRPr>
            </a:lvl1pPr>
          </a:lstStyle>
          <a:p>
            <a:r>
              <a:rPr lang="en-US" dirty="0" smtClean="0">
                <a:solidFill>
                  <a:prstClr val="black">
                    <a:lumMod val="75000"/>
                    <a:lumOff val="25000"/>
                  </a:prstClr>
                </a:solidFill>
                <a:latin typeface="Arial"/>
              </a:rPr>
              <a:t>Presentation - Title</a:t>
            </a:r>
            <a:endParaRPr lang="en-US" dirty="0">
              <a:solidFill>
                <a:prstClr val="black">
                  <a:lumMod val="75000"/>
                  <a:lumOff val="25000"/>
                </a:prstClr>
              </a:solidFill>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6475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NO TEXT">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97694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END OF PRESENTATION">
    <p:spTree>
      <p:nvGrpSpPr>
        <p:cNvPr id="1" name=""/>
        <p:cNvGrpSpPr/>
        <p:nvPr/>
      </p:nvGrpSpPr>
      <p:grpSpPr>
        <a:xfrm>
          <a:off x="0" y="0"/>
          <a:ext cx="0" cy="0"/>
          <a:chOff x="0" y="0"/>
          <a:chExt cx="0" cy="0"/>
        </a:xfrm>
      </p:grpSpPr>
      <p:pic>
        <p:nvPicPr>
          <p:cNvPr id="4" name="Bildobjekt 3" descr="Web_SwedishICT_red_5.eps"/>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6220" y="2603213"/>
            <a:ext cx="6291560" cy="1262745"/>
          </a:xfrm>
          <a:prstGeom prst="rect">
            <a:avLst/>
          </a:prstGeom>
        </p:spPr>
      </p:pic>
      <p:pic>
        <p:nvPicPr>
          <p:cNvPr id="7" name="Bildobjekt 6"/>
          <p:cNvPicPr>
            <a:picLocks noChangeAspect="1"/>
          </p:cNvPicPr>
          <p:nvPr userDrawn="1"/>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9165" y="6119201"/>
            <a:ext cx="405630" cy="44747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201091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Klicka här för att ändra format på bakgrundstexten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Anpassad layout">
    <p:spTree>
      <p:nvGrpSpPr>
        <p:cNvPr id="1" name=""/>
        <p:cNvGrpSpPr/>
        <p:nvPr/>
      </p:nvGrpSpPr>
      <p:grpSpPr>
        <a:xfrm>
          <a:off x="0" y="0"/>
          <a:ext cx="0" cy="0"/>
          <a:chOff x="0" y="0"/>
          <a:chExt cx="0" cy="0"/>
        </a:xfrm>
      </p:grpSpPr>
      <p:sp>
        <p:nvSpPr>
          <p:cNvPr id="3" name="Platshållare för innehåll 2"/>
          <p:cNvSpPr>
            <a:spLocks noGrp="1"/>
          </p:cNvSpPr>
          <p:nvPr>
            <p:ph idx="1" hasCustomPrompt="1"/>
          </p:nvPr>
        </p:nvSpPr>
        <p:spPr>
          <a:xfrm>
            <a:off x="4652962" y="3837447"/>
            <a:ext cx="4033837" cy="1216471"/>
          </a:xfrm>
        </p:spPr>
        <p:txBody>
          <a:body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p:txBody>
      </p:sp>
      <p:sp>
        <p:nvSpPr>
          <p:cNvPr id="4" name="Rubrik 1"/>
          <p:cNvSpPr>
            <a:spLocks noGrp="1"/>
          </p:cNvSpPr>
          <p:nvPr>
            <p:ph type="title" hasCustomPrompt="1"/>
          </p:nvPr>
        </p:nvSpPr>
        <p:spPr>
          <a:xfrm>
            <a:off x="3935094" y="1623118"/>
            <a:ext cx="4751705" cy="2202788"/>
          </a:xfrm>
        </p:spPr>
        <p:txBody>
          <a:bodyPr/>
          <a:lstStyle/>
          <a:p>
            <a:r>
              <a:rPr lang="en-US" dirty="0" smtClean="0"/>
              <a:t>Click to edit Master title style</a:t>
            </a:r>
            <a:endParaRPr lang="sv-S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9343515"/>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Content Placeholder 2"/>
          <p:cNvSpPr>
            <a:spLocks noGrp="1"/>
          </p:cNvSpPr>
          <p:nvPr>
            <p:ph idx="1" hasCustomPrompt="1"/>
          </p:nvPr>
        </p:nvSpPr>
        <p:spPr/>
        <p:txBody>
          <a:bodyPr>
            <a:normAutofit/>
          </a:bodyPr>
          <a:lstStyle>
            <a:lvl1pPr>
              <a:defRPr sz="2800"/>
            </a:lvl1pPr>
            <a:lvl2pPr marL="800100" indent="-342900">
              <a:buFont typeface="Arial" pitchFamily="34" charset="0"/>
              <a:buChar char="•"/>
              <a:defRPr sz="2800"/>
            </a:lvl2pPr>
            <a:lvl3pPr marL="1257300" indent="-342900">
              <a:buFont typeface="Arial" pitchFamily="34" charset="0"/>
              <a:buChar char="•"/>
              <a:defRPr sz="2800"/>
            </a:lvl3pPr>
            <a:lvl4pPr marL="1714500" indent="-342900">
              <a:buFont typeface="Arial" pitchFamily="34" charset="0"/>
              <a:buChar char="•"/>
              <a:defRPr sz="2800"/>
            </a:lvl4pPr>
            <a:lvl5pPr marL="2171700" indent="-342900">
              <a:buFont typeface="Arial" pitchFamily="34" charset="0"/>
              <a:buChar char="•"/>
              <a:defRPr sz="28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
        <p:nvSpPr>
          <p:cNvPr id="8" name="Footer Placeholder 3"/>
          <p:cNvSpPr>
            <a:spLocks noGrp="1"/>
          </p:cNvSpPr>
          <p:nvPr>
            <p:ph type="ftr" sz="quarter" idx="3"/>
          </p:nvPr>
        </p:nvSpPr>
        <p:spPr>
          <a:xfrm>
            <a:off x="3149600" y="6321953"/>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smtClean="0">
                <a:solidFill>
                  <a:prstClr val="black">
                    <a:lumMod val="75000"/>
                    <a:lumOff val="25000"/>
                  </a:prstClr>
                </a:solidFill>
                <a:latin typeface="Arial"/>
              </a:rPr>
              <a:t>Presentation - Title</a:t>
            </a:r>
            <a:endParaRPr lang="en-US" dirty="0">
              <a:solidFill>
                <a:prstClr val="black">
                  <a:lumMod val="75000"/>
                  <a:lumOff val="25000"/>
                </a:prstClr>
              </a:solidFill>
              <a:latin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56000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theme" Target="../theme/theme3.xml"/><Relationship Id="rId8"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2.jpeg"/><Relationship Id="rId1" Type="http://schemas.openxmlformats.org/officeDocument/2006/relationships/slideLayout" Target="../slideLayouts/slideLayout8.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5.xml"/><Relationship Id="rId7" Type="http://schemas.openxmlformats.org/officeDocument/2006/relationships/image" Target="../media/image5.jpe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935095" y="1623124"/>
            <a:ext cx="4751710" cy="2202788"/>
          </a:xfrm>
          <a:prstGeom prst="rect">
            <a:avLst/>
          </a:prstGeom>
        </p:spPr>
        <p:txBody>
          <a:bodyPr vert="horz" lIns="91368" tIns="45684" rIns="91368" bIns="45684" rtlCol="0" anchor="ctr">
            <a:normAutofit/>
          </a:body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8" name="Text Placeholder 2"/>
          <p:cNvSpPr>
            <a:spLocks noGrp="1"/>
          </p:cNvSpPr>
          <p:nvPr>
            <p:ph type="body" idx="1"/>
          </p:nvPr>
        </p:nvSpPr>
        <p:spPr>
          <a:xfrm>
            <a:off x="4652960" y="3837450"/>
            <a:ext cx="4033840" cy="1216470"/>
          </a:xfrm>
          <a:prstGeom prst="rect">
            <a:avLst/>
          </a:prstGeom>
        </p:spPr>
        <p:txBody>
          <a:bodyPr vert="horz" lIns="91368" tIns="45684" rIns="91368" bIns="45684" rtlCol="0">
            <a:normAutofit/>
          </a:body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p:txBody>
      </p:sp>
      <p:pic>
        <p:nvPicPr>
          <p:cNvPr id="6" name="Bildobjekt 5" descr="ICT VIKTORIA logo.jpg"/>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00715" y="6110708"/>
            <a:ext cx="1601630" cy="464445"/>
          </a:xfrm>
          <a:prstGeom prst="rect">
            <a:avLst/>
          </a:prstGeom>
        </p:spPr>
      </p:pic>
      <p:pic>
        <p:nvPicPr>
          <p:cNvPr id="5" name="Bildobjekt 4"/>
          <p:cNvPicPr>
            <a:picLocks noChangeAspect="1"/>
          </p:cNvPicPr>
          <p:nvPr userDrawn="1"/>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9165" y="6119201"/>
            <a:ext cx="405630" cy="44747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1197006"/>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r" defTabSz="456855" rtl="0" eaLnBrk="1" latinLnBrk="0" hangingPunct="1">
        <a:spcBef>
          <a:spcPct val="0"/>
        </a:spcBef>
        <a:buNone/>
        <a:defRPr sz="4400" kern="1200" cap="all" spc="0">
          <a:solidFill>
            <a:schemeClr val="tx1"/>
          </a:solidFill>
          <a:latin typeface="+mj-lt"/>
          <a:ea typeface="+mj-ea"/>
          <a:cs typeface="+mj-cs"/>
        </a:defRPr>
      </a:lvl1pPr>
    </p:titleStyle>
    <p:bodyStyle>
      <a:lvl1pPr marL="0" indent="0" algn="r" defTabSz="456855" rtl="0" eaLnBrk="1" latinLnBrk="0" hangingPunct="1">
        <a:spcBef>
          <a:spcPct val="20000"/>
        </a:spcBef>
        <a:buFontTx/>
        <a:buNone/>
        <a:defRPr sz="3500" kern="1200">
          <a:solidFill>
            <a:schemeClr val="tx1"/>
          </a:solidFill>
          <a:latin typeface="+mn-lt"/>
          <a:ea typeface="+mn-ea"/>
          <a:cs typeface="+mn-cs"/>
        </a:defRPr>
      </a:lvl1pPr>
      <a:lvl2pPr marL="742394" indent="-285539" algn="l" defTabSz="456855" rtl="0" eaLnBrk="1" latinLnBrk="0" hangingPunct="1">
        <a:spcBef>
          <a:spcPct val="20000"/>
        </a:spcBef>
        <a:buFont typeface="Arial"/>
        <a:buChar char="–"/>
        <a:defRPr sz="2600" kern="1200">
          <a:solidFill>
            <a:schemeClr val="tx1"/>
          </a:solidFill>
          <a:latin typeface="+mn-lt"/>
          <a:ea typeface="+mn-ea"/>
          <a:cs typeface="+mn-cs"/>
        </a:defRPr>
      </a:lvl2pPr>
      <a:lvl3pPr marL="1142146" indent="-228428" algn="l" defTabSz="456855" rtl="0" eaLnBrk="1" latinLnBrk="0" hangingPunct="1">
        <a:spcBef>
          <a:spcPct val="20000"/>
        </a:spcBef>
        <a:buFont typeface="Arial"/>
        <a:buChar char="•"/>
        <a:defRPr sz="2600" kern="1200">
          <a:solidFill>
            <a:schemeClr val="tx1"/>
          </a:solidFill>
          <a:latin typeface="+mn-lt"/>
          <a:ea typeface="+mn-ea"/>
          <a:cs typeface="+mn-cs"/>
        </a:defRPr>
      </a:lvl3pPr>
      <a:lvl4pPr marL="1599001" indent="-228428" algn="l" defTabSz="456855" rtl="0" eaLnBrk="1" latinLnBrk="0" hangingPunct="1">
        <a:spcBef>
          <a:spcPct val="20000"/>
        </a:spcBef>
        <a:buFont typeface="Arial"/>
        <a:buChar char="–"/>
        <a:defRPr sz="1800" kern="1200">
          <a:solidFill>
            <a:schemeClr val="tx1"/>
          </a:solidFill>
          <a:latin typeface="+mn-lt"/>
          <a:ea typeface="+mn-ea"/>
          <a:cs typeface="+mn-cs"/>
        </a:defRPr>
      </a:lvl4pPr>
      <a:lvl5pPr marL="2055856" indent="-228428" algn="l" defTabSz="456855" rtl="0" eaLnBrk="1" latinLnBrk="0" hangingPunct="1">
        <a:spcBef>
          <a:spcPct val="20000"/>
        </a:spcBef>
        <a:buFont typeface="Arial"/>
        <a:buChar char="»"/>
        <a:defRPr sz="1800" kern="1200">
          <a:solidFill>
            <a:schemeClr val="tx1"/>
          </a:solidFill>
          <a:latin typeface="+mn-lt"/>
          <a:ea typeface="+mn-ea"/>
          <a:cs typeface="+mn-cs"/>
        </a:defRPr>
      </a:lvl5pPr>
      <a:lvl6pPr marL="2512711" indent="-228428" algn="l" defTabSz="456855" rtl="0" eaLnBrk="1" latinLnBrk="0" hangingPunct="1">
        <a:spcBef>
          <a:spcPct val="20000"/>
        </a:spcBef>
        <a:buFont typeface="Arial"/>
        <a:buChar char="•"/>
        <a:defRPr sz="1800" kern="1200">
          <a:solidFill>
            <a:schemeClr val="tx1"/>
          </a:solidFill>
          <a:latin typeface="+mn-lt"/>
          <a:ea typeface="+mn-ea"/>
          <a:cs typeface="+mn-cs"/>
        </a:defRPr>
      </a:lvl6pPr>
      <a:lvl7pPr marL="2969575" indent="-228428" algn="l" defTabSz="456855" rtl="0" eaLnBrk="1" latinLnBrk="0" hangingPunct="1">
        <a:spcBef>
          <a:spcPct val="20000"/>
        </a:spcBef>
        <a:buFont typeface="Arial"/>
        <a:buChar char="•"/>
        <a:defRPr sz="1800" kern="1200">
          <a:solidFill>
            <a:schemeClr val="tx1"/>
          </a:solidFill>
          <a:latin typeface="+mn-lt"/>
          <a:ea typeface="+mn-ea"/>
          <a:cs typeface="+mn-cs"/>
        </a:defRPr>
      </a:lvl7pPr>
      <a:lvl8pPr marL="3426430" indent="-228428" algn="l" defTabSz="456855" rtl="0" eaLnBrk="1" latinLnBrk="0" hangingPunct="1">
        <a:spcBef>
          <a:spcPct val="20000"/>
        </a:spcBef>
        <a:buFont typeface="Arial"/>
        <a:buChar char="•"/>
        <a:defRPr sz="1800" kern="1200">
          <a:solidFill>
            <a:schemeClr val="tx1"/>
          </a:solidFill>
          <a:latin typeface="+mn-lt"/>
          <a:ea typeface="+mn-ea"/>
          <a:cs typeface="+mn-cs"/>
        </a:defRPr>
      </a:lvl8pPr>
      <a:lvl9pPr marL="3883285" indent="-228428" algn="l" defTabSz="45685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56855" rtl="0" eaLnBrk="1" latinLnBrk="0" hangingPunct="1">
        <a:defRPr sz="1800" kern="1200">
          <a:solidFill>
            <a:schemeClr val="tx1"/>
          </a:solidFill>
          <a:latin typeface="+mn-lt"/>
          <a:ea typeface="+mn-ea"/>
          <a:cs typeface="+mn-cs"/>
        </a:defRPr>
      </a:lvl1pPr>
      <a:lvl2pPr marL="456855" algn="l" defTabSz="456855" rtl="0" eaLnBrk="1" latinLnBrk="0" hangingPunct="1">
        <a:defRPr sz="1800" kern="1200">
          <a:solidFill>
            <a:schemeClr val="tx1"/>
          </a:solidFill>
          <a:latin typeface="+mn-lt"/>
          <a:ea typeface="+mn-ea"/>
          <a:cs typeface="+mn-cs"/>
        </a:defRPr>
      </a:lvl2pPr>
      <a:lvl3pPr marL="913710" algn="l" defTabSz="456855" rtl="0" eaLnBrk="1" latinLnBrk="0" hangingPunct="1">
        <a:defRPr sz="1800" kern="1200">
          <a:solidFill>
            <a:schemeClr val="tx1"/>
          </a:solidFill>
          <a:latin typeface="+mn-lt"/>
          <a:ea typeface="+mn-ea"/>
          <a:cs typeface="+mn-cs"/>
        </a:defRPr>
      </a:lvl3pPr>
      <a:lvl4pPr marL="1370574" algn="l" defTabSz="456855" rtl="0" eaLnBrk="1" latinLnBrk="0" hangingPunct="1">
        <a:defRPr sz="1800" kern="1200">
          <a:solidFill>
            <a:schemeClr val="tx1"/>
          </a:solidFill>
          <a:latin typeface="+mn-lt"/>
          <a:ea typeface="+mn-ea"/>
          <a:cs typeface="+mn-cs"/>
        </a:defRPr>
      </a:lvl4pPr>
      <a:lvl5pPr marL="1827429" algn="l" defTabSz="456855" rtl="0" eaLnBrk="1" latinLnBrk="0" hangingPunct="1">
        <a:defRPr sz="1800" kern="1200">
          <a:solidFill>
            <a:schemeClr val="tx1"/>
          </a:solidFill>
          <a:latin typeface="+mn-lt"/>
          <a:ea typeface="+mn-ea"/>
          <a:cs typeface="+mn-cs"/>
        </a:defRPr>
      </a:lvl5pPr>
      <a:lvl6pPr marL="2284284" algn="l" defTabSz="456855" rtl="0" eaLnBrk="1" latinLnBrk="0" hangingPunct="1">
        <a:defRPr sz="1800" kern="1200">
          <a:solidFill>
            <a:schemeClr val="tx1"/>
          </a:solidFill>
          <a:latin typeface="+mn-lt"/>
          <a:ea typeface="+mn-ea"/>
          <a:cs typeface="+mn-cs"/>
        </a:defRPr>
      </a:lvl6pPr>
      <a:lvl7pPr marL="2741139" algn="l" defTabSz="456855" rtl="0" eaLnBrk="1" latinLnBrk="0" hangingPunct="1">
        <a:defRPr sz="1800" kern="1200">
          <a:solidFill>
            <a:schemeClr val="tx1"/>
          </a:solidFill>
          <a:latin typeface="+mn-lt"/>
          <a:ea typeface="+mn-ea"/>
          <a:cs typeface="+mn-cs"/>
        </a:defRPr>
      </a:lvl7pPr>
      <a:lvl8pPr marL="3198003" algn="l" defTabSz="456855" rtl="0" eaLnBrk="1" latinLnBrk="0" hangingPunct="1">
        <a:defRPr sz="1800" kern="1200">
          <a:solidFill>
            <a:schemeClr val="tx1"/>
          </a:solidFill>
          <a:latin typeface="+mn-lt"/>
          <a:ea typeface="+mn-ea"/>
          <a:cs typeface="+mn-cs"/>
        </a:defRPr>
      </a:lvl8pPr>
      <a:lvl9pPr marL="3654858" algn="l" defTabSz="4568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pic>
        <p:nvPicPr>
          <p:cNvPr id="2" name="Picture 1" descr="ICT_10.png"/>
          <p:cNvPicPr>
            <a:picLocks noChangeAspect="1"/>
          </p:cNvPicPr>
          <p:nvPr userDrawn="1"/>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6200000">
            <a:off x="-1387055" y="2444645"/>
            <a:ext cx="6191250" cy="2048090"/>
          </a:xfrm>
          <a:prstGeom prst="rect">
            <a:avLst/>
          </a:prstGeom>
        </p:spPr>
      </p:pic>
      <p:sp>
        <p:nvSpPr>
          <p:cNvPr id="9" name="Title Placeholder 1"/>
          <p:cNvSpPr>
            <a:spLocks noGrp="1"/>
          </p:cNvSpPr>
          <p:nvPr>
            <p:ph type="title"/>
          </p:nvPr>
        </p:nvSpPr>
        <p:spPr>
          <a:xfrm>
            <a:off x="3935095" y="1623124"/>
            <a:ext cx="4751710" cy="2202788"/>
          </a:xfrm>
          <a:prstGeom prst="rect">
            <a:avLst/>
          </a:prstGeom>
        </p:spPr>
        <p:txBody>
          <a:bodyPr vert="horz" lIns="91368" tIns="45684" rIns="91368" bIns="45684" rtlCol="0" anchor="ctr">
            <a:normAutofit/>
          </a:body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11" name="Text Placeholder 2"/>
          <p:cNvSpPr>
            <a:spLocks noGrp="1"/>
          </p:cNvSpPr>
          <p:nvPr>
            <p:ph type="body" idx="1"/>
          </p:nvPr>
        </p:nvSpPr>
        <p:spPr>
          <a:xfrm>
            <a:off x="4652960" y="3837450"/>
            <a:ext cx="4033840" cy="1216470"/>
          </a:xfrm>
          <a:prstGeom prst="rect">
            <a:avLst/>
          </a:prstGeom>
        </p:spPr>
        <p:txBody>
          <a:bodyPr vert="horz" lIns="91368" tIns="45684" rIns="91368" bIns="45684" rtlCol="0">
            <a:normAutofit/>
          </a:bodyPr>
          <a:lstStyle/>
          <a:p>
            <a:pPr marL="0" marR="0" lvl="0" indent="0" algn="r" defTabSz="456855" rtl="0" eaLnBrk="1" fontAlgn="auto" latinLnBrk="0" hangingPunct="1">
              <a:lnSpc>
                <a:spcPct val="100000"/>
              </a:lnSpc>
              <a:spcBef>
                <a:spcPct val="20000"/>
              </a:spcBef>
              <a:spcAft>
                <a:spcPts val="0"/>
              </a:spcAft>
              <a:buClrTx/>
              <a:buSzTx/>
              <a:buFontTx/>
              <a:buNone/>
              <a:tabLst/>
              <a:defRPr/>
            </a:pPr>
            <a:r>
              <a:rPr kumimoji="0" lang="sv-SE" sz="3500" b="0" i="0" u="none" strike="noStrike" kern="1200" cap="none" spc="0" normalizeH="0" baseline="0" noProof="0" dirty="0" err="1" smtClean="0">
                <a:ln>
                  <a:noFill/>
                </a:ln>
                <a:solidFill>
                  <a:prstClr val="black"/>
                </a:solidFill>
                <a:effectLst/>
                <a:uLnTx/>
                <a:uFillTx/>
                <a:latin typeface="+mn-lt"/>
                <a:ea typeface="+mn-ea"/>
                <a:cs typeface="+mn-cs"/>
              </a:rPr>
              <a:t>Click</a:t>
            </a:r>
            <a:r>
              <a:rPr kumimoji="0" lang="sv-SE" sz="3500" b="0" i="0" u="none" strike="noStrike" kern="1200" cap="none" spc="0" normalizeH="0" baseline="0" noProof="0" dirty="0" smtClean="0">
                <a:ln>
                  <a:noFill/>
                </a:ln>
                <a:solidFill>
                  <a:prstClr val="black"/>
                </a:solidFill>
                <a:effectLst/>
                <a:uLnTx/>
                <a:uFillTx/>
                <a:latin typeface="+mn-lt"/>
                <a:ea typeface="+mn-ea"/>
                <a:cs typeface="+mn-cs"/>
              </a:rPr>
              <a:t> </a:t>
            </a:r>
            <a:r>
              <a:rPr kumimoji="0" lang="sv-SE" sz="3500" b="0" i="0" u="none" strike="noStrike" kern="1200" cap="none" spc="0" normalizeH="0" baseline="0" noProof="0" dirty="0" err="1" smtClean="0">
                <a:ln>
                  <a:noFill/>
                </a:ln>
                <a:solidFill>
                  <a:prstClr val="black"/>
                </a:solidFill>
                <a:effectLst/>
                <a:uLnTx/>
                <a:uFillTx/>
                <a:latin typeface="+mn-lt"/>
                <a:ea typeface="+mn-ea"/>
                <a:cs typeface="+mn-cs"/>
              </a:rPr>
              <a:t>to</a:t>
            </a:r>
            <a:r>
              <a:rPr kumimoji="0" lang="sv-SE" sz="3500" b="0" i="0" u="none" strike="noStrike" kern="1200" cap="none" spc="0" normalizeH="0" baseline="0" noProof="0" dirty="0" smtClean="0">
                <a:ln>
                  <a:noFill/>
                </a:ln>
                <a:solidFill>
                  <a:prstClr val="black"/>
                </a:solidFill>
                <a:effectLst/>
                <a:uLnTx/>
                <a:uFillTx/>
                <a:latin typeface="+mn-lt"/>
                <a:ea typeface="+mn-ea"/>
                <a:cs typeface="+mn-cs"/>
              </a:rPr>
              <a:t> </a:t>
            </a:r>
            <a:r>
              <a:rPr kumimoji="0" lang="sv-SE" sz="3500" b="0" i="0" u="none" strike="noStrike" kern="1200" cap="none" spc="0" normalizeH="0" baseline="0" noProof="0" dirty="0" err="1" smtClean="0">
                <a:ln>
                  <a:noFill/>
                </a:ln>
                <a:solidFill>
                  <a:prstClr val="black"/>
                </a:solidFill>
                <a:effectLst/>
                <a:uLnTx/>
                <a:uFillTx/>
                <a:latin typeface="+mn-lt"/>
                <a:ea typeface="+mn-ea"/>
                <a:cs typeface="+mn-cs"/>
              </a:rPr>
              <a:t>edit</a:t>
            </a:r>
            <a:r>
              <a:rPr kumimoji="0" lang="sv-SE" sz="3500" b="0" i="0" u="none" strike="noStrike" kern="1200" cap="none" spc="0" normalizeH="0" baseline="0" noProof="0" dirty="0" smtClean="0">
                <a:ln>
                  <a:noFill/>
                </a:ln>
                <a:solidFill>
                  <a:prstClr val="black"/>
                </a:solidFill>
                <a:effectLst/>
                <a:uLnTx/>
                <a:uFillTx/>
                <a:latin typeface="+mn-lt"/>
                <a:ea typeface="+mn-ea"/>
                <a:cs typeface="+mn-cs"/>
              </a:rPr>
              <a:t> Master text </a:t>
            </a:r>
            <a:r>
              <a:rPr kumimoji="0" lang="sv-SE" sz="3500" b="0" i="0" u="none" strike="noStrike" kern="1200" cap="none" spc="0" normalizeH="0" baseline="0" noProof="0" dirty="0" err="1" smtClean="0">
                <a:ln>
                  <a:noFill/>
                </a:ln>
                <a:solidFill>
                  <a:prstClr val="black"/>
                </a:solidFill>
                <a:effectLst/>
                <a:uLnTx/>
                <a:uFillTx/>
                <a:latin typeface="+mn-lt"/>
                <a:ea typeface="+mn-ea"/>
                <a:cs typeface="+mn-cs"/>
              </a:rPr>
              <a:t>styles</a:t>
            </a:r>
            <a:endParaRPr kumimoji="0" lang="sv-SE" sz="3500" b="0" i="0" u="none" strike="noStrike" kern="1200" cap="none" spc="0" normalizeH="0" baseline="0" noProof="0" dirty="0" smtClean="0">
              <a:ln>
                <a:noFill/>
              </a:ln>
              <a:solidFill>
                <a:prstClr val="black"/>
              </a:solidFill>
              <a:effectLst/>
              <a:uLnTx/>
              <a:uFillTx/>
              <a:latin typeface="+mn-lt"/>
              <a:ea typeface="+mn-ea"/>
              <a:cs typeface="+mn-cs"/>
            </a:endParaRPr>
          </a:p>
        </p:txBody>
      </p:sp>
      <p:pic>
        <p:nvPicPr>
          <p:cNvPr id="7" name="Bildobjekt 6" descr="ICT VIKTORIA logo.jpg"/>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00715" y="6110708"/>
            <a:ext cx="1601630" cy="464445"/>
          </a:xfrm>
          <a:prstGeom prst="rect">
            <a:avLst/>
          </a:prstGeom>
        </p:spPr>
      </p:pic>
      <p:pic>
        <p:nvPicPr>
          <p:cNvPr id="8" name="Bildobjekt 7"/>
          <p:cNvPicPr>
            <a:picLocks noChangeAspect="1"/>
          </p:cNvPicPr>
          <p:nvPr userDrawn="1"/>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9165" y="6119201"/>
            <a:ext cx="405630" cy="44747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3762146"/>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hf sldNum="0" hdr="0" ftr="0" dt="0"/>
  <p:txStyles>
    <p:titleStyle>
      <a:lvl1pPr algn="r" defTabSz="456855" rtl="0" eaLnBrk="1" latinLnBrk="0" hangingPunct="1">
        <a:spcBef>
          <a:spcPct val="0"/>
        </a:spcBef>
        <a:buNone/>
        <a:defRPr sz="4400" kern="1200" cap="all">
          <a:solidFill>
            <a:schemeClr val="tx1"/>
          </a:solidFill>
          <a:latin typeface="+mj-lt"/>
          <a:ea typeface="+mj-ea"/>
          <a:cs typeface="+mj-cs"/>
        </a:defRPr>
      </a:lvl1pPr>
    </p:titleStyle>
    <p:bodyStyle>
      <a:lvl1pPr marL="0" marR="0" indent="0" algn="r" defTabSz="456855" rtl="0" eaLnBrk="1" fontAlgn="auto" latinLnBrk="0" hangingPunct="1">
        <a:lnSpc>
          <a:spcPct val="100000"/>
        </a:lnSpc>
        <a:spcBef>
          <a:spcPct val="20000"/>
        </a:spcBef>
        <a:spcAft>
          <a:spcPts val="0"/>
        </a:spcAft>
        <a:buClrTx/>
        <a:buSzTx/>
        <a:buFontTx/>
        <a:buNone/>
        <a:tabLst/>
        <a:defRPr sz="3500" kern="1200">
          <a:solidFill>
            <a:schemeClr val="tx1"/>
          </a:solidFill>
          <a:latin typeface="+mn-lt"/>
          <a:ea typeface="+mn-ea"/>
          <a:cs typeface="+mn-cs"/>
        </a:defRPr>
      </a:lvl1pPr>
      <a:lvl2pPr marL="742394" indent="-285539" algn="l" defTabSz="456855" rtl="0" eaLnBrk="1" latinLnBrk="0" hangingPunct="1">
        <a:spcBef>
          <a:spcPct val="20000"/>
        </a:spcBef>
        <a:buFont typeface="Arial"/>
        <a:buChar char="–"/>
        <a:defRPr sz="2600" kern="1200">
          <a:solidFill>
            <a:schemeClr val="tx1"/>
          </a:solidFill>
          <a:latin typeface="+mn-lt"/>
          <a:ea typeface="+mn-ea"/>
          <a:cs typeface="+mn-cs"/>
        </a:defRPr>
      </a:lvl2pPr>
      <a:lvl3pPr marL="1142146" indent="-228428" algn="l" defTabSz="456855" rtl="0" eaLnBrk="1" latinLnBrk="0" hangingPunct="1">
        <a:spcBef>
          <a:spcPct val="20000"/>
        </a:spcBef>
        <a:buFont typeface="Arial"/>
        <a:buChar char="•"/>
        <a:defRPr sz="2600" kern="1200">
          <a:solidFill>
            <a:schemeClr val="tx1"/>
          </a:solidFill>
          <a:latin typeface="+mn-lt"/>
          <a:ea typeface="+mn-ea"/>
          <a:cs typeface="+mn-cs"/>
        </a:defRPr>
      </a:lvl3pPr>
      <a:lvl4pPr marL="1599001" indent="-228428" algn="l" defTabSz="456855" rtl="0" eaLnBrk="1" latinLnBrk="0" hangingPunct="1">
        <a:spcBef>
          <a:spcPct val="20000"/>
        </a:spcBef>
        <a:buFont typeface="Arial"/>
        <a:buChar char="–"/>
        <a:defRPr sz="1800" kern="1200">
          <a:solidFill>
            <a:schemeClr val="tx1"/>
          </a:solidFill>
          <a:latin typeface="+mn-lt"/>
          <a:ea typeface="+mn-ea"/>
          <a:cs typeface="+mn-cs"/>
        </a:defRPr>
      </a:lvl4pPr>
      <a:lvl5pPr marL="2055856" indent="-228428" algn="l" defTabSz="456855" rtl="0" eaLnBrk="1" latinLnBrk="0" hangingPunct="1">
        <a:spcBef>
          <a:spcPct val="20000"/>
        </a:spcBef>
        <a:buFont typeface="Arial"/>
        <a:buChar char="»"/>
        <a:defRPr sz="1800" kern="1200">
          <a:solidFill>
            <a:schemeClr val="tx1"/>
          </a:solidFill>
          <a:latin typeface="+mn-lt"/>
          <a:ea typeface="+mn-ea"/>
          <a:cs typeface="+mn-cs"/>
        </a:defRPr>
      </a:lvl5pPr>
      <a:lvl6pPr marL="2512711" indent="-228428" algn="l" defTabSz="456855" rtl="0" eaLnBrk="1" latinLnBrk="0" hangingPunct="1">
        <a:spcBef>
          <a:spcPct val="20000"/>
        </a:spcBef>
        <a:buFont typeface="Arial"/>
        <a:buChar char="•"/>
        <a:defRPr sz="1800" kern="1200">
          <a:solidFill>
            <a:schemeClr val="tx1"/>
          </a:solidFill>
          <a:latin typeface="+mn-lt"/>
          <a:ea typeface="+mn-ea"/>
          <a:cs typeface="+mn-cs"/>
        </a:defRPr>
      </a:lvl6pPr>
      <a:lvl7pPr marL="2969575" indent="-228428" algn="l" defTabSz="456855" rtl="0" eaLnBrk="1" latinLnBrk="0" hangingPunct="1">
        <a:spcBef>
          <a:spcPct val="20000"/>
        </a:spcBef>
        <a:buFont typeface="Arial"/>
        <a:buChar char="•"/>
        <a:defRPr sz="1800" kern="1200">
          <a:solidFill>
            <a:schemeClr val="tx1"/>
          </a:solidFill>
          <a:latin typeface="+mn-lt"/>
          <a:ea typeface="+mn-ea"/>
          <a:cs typeface="+mn-cs"/>
        </a:defRPr>
      </a:lvl7pPr>
      <a:lvl8pPr marL="3426430" indent="-228428" algn="l" defTabSz="456855" rtl="0" eaLnBrk="1" latinLnBrk="0" hangingPunct="1">
        <a:spcBef>
          <a:spcPct val="20000"/>
        </a:spcBef>
        <a:buFont typeface="Arial"/>
        <a:buChar char="•"/>
        <a:defRPr sz="1800" kern="1200">
          <a:solidFill>
            <a:schemeClr val="tx1"/>
          </a:solidFill>
          <a:latin typeface="+mn-lt"/>
          <a:ea typeface="+mn-ea"/>
          <a:cs typeface="+mn-cs"/>
        </a:defRPr>
      </a:lvl8pPr>
      <a:lvl9pPr marL="3883285" indent="-228428" algn="l" defTabSz="45685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56855" rtl="0" eaLnBrk="1" latinLnBrk="0" hangingPunct="1">
        <a:defRPr sz="1800" kern="1200">
          <a:solidFill>
            <a:schemeClr val="tx1"/>
          </a:solidFill>
          <a:latin typeface="+mn-lt"/>
          <a:ea typeface="+mn-ea"/>
          <a:cs typeface="+mn-cs"/>
        </a:defRPr>
      </a:lvl1pPr>
      <a:lvl2pPr marL="456855" algn="l" defTabSz="456855" rtl="0" eaLnBrk="1" latinLnBrk="0" hangingPunct="1">
        <a:defRPr sz="1800" kern="1200">
          <a:solidFill>
            <a:schemeClr val="tx1"/>
          </a:solidFill>
          <a:latin typeface="+mn-lt"/>
          <a:ea typeface="+mn-ea"/>
          <a:cs typeface="+mn-cs"/>
        </a:defRPr>
      </a:lvl2pPr>
      <a:lvl3pPr marL="913710" algn="l" defTabSz="456855" rtl="0" eaLnBrk="1" latinLnBrk="0" hangingPunct="1">
        <a:defRPr sz="1800" kern="1200">
          <a:solidFill>
            <a:schemeClr val="tx1"/>
          </a:solidFill>
          <a:latin typeface="+mn-lt"/>
          <a:ea typeface="+mn-ea"/>
          <a:cs typeface="+mn-cs"/>
        </a:defRPr>
      </a:lvl3pPr>
      <a:lvl4pPr marL="1370574" algn="l" defTabSz="456855" rtl="0" eaLnBrk="1" latinLnBrk="0" hangingPunct="1">
        <a:defRPr sz="1800" kern="1200">
          <a:solidFill>
            <a:schemeClr val="tx1"/>
          </a:solidFill>
          <a:latin typeface="+mn-lt"/>
          <a:ea typeface="+mn-ea"/>
          <a:cs typeface="+mn-cs"/>
        </a:defRPr>
      </a:lvl4pPr>
      <a:lvl5pPr marL="1827429" algn="l" defTabSz="456855" rtl="0" eaLnBrk="1" latinLnBrk="0" hangingPunct="1">
        <a:defRPr sz="1800" kern="1200">
          <a:solidFill>
            <a:schemeClr val="tx1"/>
          </a:solidFill>
          <a:latin typeface="+mn-lt"/>
          <a:ea typeface="+mn-ea"/>
          <a:cs typeface="+mn-cs"/>
        </a:defRPr>
      </a:lvl5pPr>
      <a:lvl6pPr marL="2284284" algn="l" defTabSz="456855" rtl="0" eaLnBrk="1" latinLnBrk="0" hangingPunct="1">
        <a:defRPr sz="1800" kern="1200">
          <a:solidFill>
            <a:schemeClr val="tx1"/>
          </a:solidFill>
          <a:latin typeface="+mn-lt"/>
          <a:ea typeface="+mn-ea"/>
          <a:cs typeface="+mn-cs"/>
        </a:defRPr>
      </a:lvl6pPr>
      <a:lvl7pPr marL="2741139" algn="l" defTabSz="456855" rtl="0" eaLnBrk="1" latinLnBrk="0" hangingPunct="1">
        <a:defRPr sz="1800" kern="1200">
          <a:solidFill>
            <a:schemeClr val="tx1"/>
          </a:solidFill>
          <a:latin typeface="+mn-lt"/>
          <a:ea typeface="+mn-ea"/>
          <a:cs typeface="+mn-cs"/>
        </a:defRPr>
      </a:lvl7pPr>
      <a:lvl8pPr marL="3198003" algn="l" defTabSz="456855" rtl="0" eaLnBrk="1" latinLnBrk="0" hangingPunct="1">
        <a:defRPr sz="1800" kern="1200">
          <a:solidFill>
            <a:schemeClr val="tx1"/>
          </a:solidFill>
          <a:latin typeface="+mn-lt"/>
          <a:ea typeface="+mn-ea"/>
          <a:cs typeface="+mn-cs"/>
        </a:defRPr>
      </a:lvl8pPr>
      <a:lvl9pPr marL="3654858" algn="l" defTabSz="4568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5"/>
            <a:ext cx="8229600" cy="1143000"/>
          </a:xfrm>
          <a:prstGeom prst="rect">
            <a:avLst/>
          </a:prstGeom>
        </p:spPr>
        <p:txBody>
          <a:bodyPr vert="horz" lIns="91368" tIns="45684" rIns="91368"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373138"/>
          </a:xfrm>
          <a:prstGeom prst="rect">
            <a:avLst/>
          </a:prstGeom>
        </p:spPr>
        <p:txBody>
          <a:bodyPr vert="horz" lIns="91368" tIns="45684" rIns="91368" bIns="45684" rtlCol="0">
            <a:normAutofit/>
          </a:bodyPr>
          <a:lstStyle/>
          <a:p>
            <a:pPr lvl="0"/>
            <a:r>
              <a:rPr lang="sv-SE" dirty="0" err="1" smtClean="0"/>
              <a:t>Click</a:t>
            </a:r>
            <a:r>
              <a:rPr lang="sv-SE" dirty="0" smtClean="0"/>
              <a:t> </a:t>
            </a:r>
            <a:r>
              <a:rPr lang="sv-SE" dirty="0" err="1" smtClean="0"/>
              <a:t>to</a:t>
            </a:r>
            <a:r>
              <a:rPr lang="sv-SE" dirty="0" smtClean="0"/>
              <a:t> </a:t>
            </a:r>
            <a:r>
              <a:rPr lang="sv-SE" dirty="0" err="1" smtClean="0"/>
              <a:t>edit</a:t>
            </a:r>
            <a:endParaRPr lang="sv-SE" dirty="0" smtClean="0"/>
          </a:p>
        </p:txBody>
      </p:sp>
      <p:pic>
        <p:nvPicPr>
          <p:cNvPr id="8" name="Bildobjekt 7" descr="ICT VIKTORIA logo.jpg"/>
          <p:cNvPicPr>
            <a:picLocks noChangeAspect="1"/>
          </p:cNvPicPr>
          <p:nvPr userDrawn="1"/>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00715" y="6110708"/>
            <a:ext cx="1601630" cy="464445"/>
          </a:xfrm>
          <a:prstGeom prst="rect">
            <a:avLst/>
          </a:prstGeom>
        </p:spPr>
      </p:pic>
      <p:sp>
        <p:nvSpPr>
          <p:cNvPr id="9" name="Footer Placeholder 3"/>
          <p:cNvSpPr>
            <a:spLocks noGrp="1"/>
          </p:cNvSpPr>
          <p:nvPr>
            <p:ph type="ftr" sz="quarter" idx="3"/>
          </p:nvPr>
        </p:nvSpPr>
        <p:spPr>
          <a:xfrm>
            <a:off x="3141130" y="6326719"/>
            <a:ext cx="2895600" cy="365123"/>
          </a:xfrm>
          <a:prstGeom prst="rect">
            <a:avLst/>
          </a:prstGeom>
        </p:spPr>
        <p:txBody>
          <a:bodyPr vert="horz" lIns="91368" tIns="45684" rIns="91368" bIns="45684" rtlCol="0" anchor="ctr"/>
          <a:lstStyle>
            <a:lvl1pPr algn="ctr">
              <a:defRPr sz="900">
                <a:solidFill>
                  <a:schemeClr val="tx1">
                    <a:lumMod val="75000"/>
                    <a:lumOff val="25000"/>
                  </a:schemeClr>
                </a:solidFill>
              </a:defRPr>
            </a:lvl1pPr>
          </a:lstStyle>
          <a:p>
            <a:r>
              <a:rPr lang="en-US" dirty="0" smtClean="0"/>
              <a:t>Presentation - Title</a:t>
            </a:r>
            <a:endParaRPr lang="en-US" dirty="0"/>
          </a:p>
        </p:txBody>
      </p:sp>
      <p:sp>
        <p:nvSpPr>
          <p:cNvPr id="12" name="textruta 11"/>
          <p:cNvSpPr txBox="1"/>
          <p:nvPr userDrawn="1"/>
        </p:nvSpPr>
        <p:spPr>
          <a:xfrm>
            <a:off x="467755" y="6372544"/>
            <a:ext cx="1005258" cy="230760"/>
          </a:xfrm>
          <a:prstGeom prst="rect">
            <a:avLst/>
          </a:prstGeom>
          <a:noFill/>
        </p:spPr>
        <p:txBody>
          <a:bodyPr wrap="none" lIns="91368" tIns="45684" rIns="91368" bIns="45684" rtlCol="0">
            <a:spAutoFit/>
          </a:bodyPr>
          <a:lstStyle/>
          <a:p>
            <a:r>
              <a:rPr lang="sv-SE" sz="900" dirty="0" err="1" smtClean="0">
                <a:solidFill>
                  <a:schemeClr val="tx1">
                    <a:lumMod val="75000"/>
                    <a:lumOff val="25000"/>
                  </a:schemeClr>
                </a:solidFill>
              </a:rPr>
              <a:t>www.viktoria.se</a:t>
            </a:r>
            <a:endParaRPr lang="sv-SE" sz="900" dirty="0">
              <a:solidFill>
                <a:schemeClr val="tx1">
                  <a:lumMod val="75000"/>
                  <a:lumOff val="2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932914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timing>
    <p:tnLst>
      <p:par>
        <p:cTn id="1" dur="indefinite" restart="never" nodeType="tmRoot"/>
      </p:par>
    </p:tnLst>
  </p:timing>
  <p:hf sldNum="0" hdr="0" ftr="0" dt="0"/>
  <p:txStyles>
    <p:titleStyle>
      <a:lvl1pPr algn="l" defTabSz="456855" rtl="0" eaLnBrk="1" latinLnBrk="0" hangingPunct="1">
        <a:spcBef>
          <a:spcPct val="0"/>
        </a:spcBef>
        <a:buNone/>
        <a:defRPr sz="4400" kern="1200" cap="all">
          <a:solidFill>
            <a:schemeClr val="tx1"/>
          </a:solidFill>
          <a:latin typeface="+mj-lt"/>
          <a:ea typeface="+mj-ea"/>
          <a:cs typeface="+mj-cs"/>
        </a:defRPr>
      </a:lvl1pPr>
    </p:titleStyle>
    <p:bodyStyle>
      <a:lvl1pPr marL="342641" indent="-342641" algn="l" defTabSz="456855"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456855" indent="0" algn="l" defTabSz="456855" rtl="0" eaLnBrk="1" latinLnBrk="0" hangingPunct="1">
        <a:spcBef>
          <a:spcPct val="20000"/>
        </a:spcBef>
        <a:buFontTx/>
        <a:buNone/>
        <a:defRPr sz="1800" kern="1200">
          <a:solidFill>
            <a:schemeClr val="tx1"/>
          </a:solidFill>
          <a:latin typeface="+mn-lt"/>
          <a:ea typeface="+mn-ea"/>
          <a:cs typeface="+mn-cs"/>
        </a:defRPr>
      </a:lvl2pPr>
      <a:lvl3pPr marL="913710" indent="0" algn="l" defTabSz="456855" rtl="0" eaLnBrk="1" latinLnBrk="0" hangingPunct="1">
        <a:spcBef>
          <a:spcPct val="20000"/>
        </a:spcBef>
        <a:buFontTx/>
        <a:buNone/>
        <a:defRPr sz="1800" kern="1200">
          <a:solidFill>
            <a:schemeClr val="tx1"/>
          </a:solidFill>
          <a:latin typeface="+mn-lt"/>
          <a:ea typeface="+mn-ea"/>
          <a:cs typeface="+mn-cs"/>
        </a:defRPr>
      </a:lvl3pPr>
      <a:lvl4pPr marL="1370574" indent="0" algn="l" defTabSz="456855" rtl="0" eaLnBrk="1" latinLnBrk="0" hangingPunct="1">
        <a:spcBef>
          <a:spcPct val="20000"/>
        </a:spcBef>
        <a:buFontTx/>
        <a:buNone/>
        <a:defRPr sz="1800" kern="1200">
          <a:solidFill>
            <a:schemeClr val="tx1"/>
          </a:solidFill>
          <a:latin typeface="+mn-lt"/>
          <a:ea typeface="+mn-ea"/>
          <a:cs typeface="+mn-cs"/>
        </a:defRPr>
      </a:lvl4pPr>
      <a:lvl5pPr marL="1827429" indent="0" algn="l" defTabSz="456855" rtl="0" eaLnBrk="1" latinLnBrk="0" hangingPunct="1">
        <a:spcBef>
          <a:spcPct val="20000"/>
        </a:spcBef>
        <a:buFontTx/>
        <a:buNone/>
        <a:defRPr sz="1800" kern="1200">
          <a:solidFill>
            <a:schemeClr val="tx1"/>
          </a:solidFill>
          <a:latin typeface="+mn-lt"/>
          <a:ea typeface="+mn-ea"/>
          <a:cs typeface="+mn-cs"/>
        </a:defRPr>
      </a:lvl5pPr>
      <a:lvl6pPr marL="2512711" indent="-228428" algn="l" defTabSz="456855" rtl="0" eaLnBrk="1" latinLnBrk="0" hangingPunct="1">
        <a:spcBef>
          <a:spcPct val="20000"/>
        </a:spcBef>
        <a:buFont typeface="Arial"/>
        <a:buChar char="•"/>
        <a:defRPr sz="1800" kern="1200">
          <a:solidFill>
            <a:schemeClr val="tx1"/>
          </a:solidFill>
          <a:latin typeface="+mn-lt"/>
          <a:ea typeface="+mn-ea"/>
          <a:cs typeface="+mn-cs"/>
        </a:defRPr>
      </a:lvl6pPr>
      <a:lvl7pPr marL="2969575" indent="-228428" algn="l" defTabSz="456855" rtl="0" eaLnBrk="1" latinLnBrk="0" hangingPunct="1">
        <a:spcBef>
          <a:spcPct val="20000"/>
        </a:spcBef>
        <a:buFont typeface="Arial"/>
        <a:buChar char="•"/>
        <a:defRPr sz="1800" kern="1200">
          <a:solidFill>
            <a:schemeClr val="tx1"/>
          </a:solidFill>
          <a:latin typeface="+mn-lt"/>
          <a:ea typeface="+mn-ea"/>
          <a:cs typeface="+mn-cs"/>
        </a:defRPr>
      </a:lvl7pPr>
      <a:lvl8pPr marL="3426430" indent="-228428" algn="l" defTabSz="456855" rtl="0" eaLnBrk="1" latinLnBrk="0" hangingPunct="1">
        <a:spcBef>
          <a:spcPct val="20000"/>
        </a:spcBef>
        <a:buFont typeface="Arial"/>
        <a:buChar char="•"/>
        <a:defRPr sz="1800" kern="1200">
          <a:solidFill>
            <a:schemeClr val="tx1"/>
          </a:solidFill>
          <a:latin typeface="+mn-lt"/>
          <a:ea typeface="+mn-ea"/>
          <a:cs typeface="+mn-cs"/>
        </a:defRPr>
      </a:lvl8pPr>
      <a:lvl9pPr marL="3883285" indent="-228428" algn="l" defTabSz="45685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56855" rtl="0" eaLnBrk="1" latinLnBrk="0" hangingPunct="1">
        <a:defRPr sz="1800" kern="1200">
          <a:solidFill>
            <a:schemeClr val="tx1"/>
          </a:solidFill>
          <a:latin typeface="+mn-lt"/>
          <a:ea typeface="+mn-ea"/>
          <a:cs typeface="+mn-cs"/>
        </a:defRPr>
      </a:lvl1pPr>
      <a:lvl2pPr marL="456855" algn="l" defTabSz="456855" rtl="0" eaLnBrk="1" latinLnBrk="0" hangingPunct="1">
        <a:defRPr sz="1800" kern="1200">
          <a:solidFill>
            <a:schemeClr val="tx1"/>
          </a:solidFill>
          <a:latin typeface="+mn-lt"/>
          <a:ea typeface="+mn-ea"/>
          <a:cs typeface="+mn-cs"/>
        </a:defRPr>
      </a:lvl2pPr>
      <a:lvl3pPr marL="913710" algn="l" defTabSz="456855" rtl="0" eaLnBrk="1" latinLnBrk="0" hangingPunct="1">
        <a:defRPr sz="1800" kern="1200">
          <a:solidFill>
            <a:schemeClr val="tx1"/>
          </a:solidFill>
          <a:latin typeface="+mn-lt"/>
          <a:ea typeface="+mn-ea"/>
          <a:cs typeface="+mn-cs"/>
        </a:defRPr>
      </a:lvl3pPr>
      <a:lvl4pPr marL="1370574" algn="l" defTabSz="456855" rtl="0" eaLnBrk="1" latinLnBrk="0" hangingPunct="1">
        <a:defRPr sz="1800" kern="1200">
          <a:solidFill>
            <a:schemeClr val="tx1"/>
          </a:solidFill>
          <a:latin typeface="+mn-lt"/>
          <a:ea typeface="+mn-ea"/>
          <a:cs typeface="+mn-cs"/>
        </a:defRPr>
      </a:lvl4pPr>
      <a:lvl5pPr marL="1827429" algn="l" defTabSz="456855" rtl="0" eaLnBrk="1" latinLnBrk="0" hangingPunct="1">
        <a:defRPr sz="1800" kern="1200">
          <a:solidFill>
            <a:schemeClr val="tx1"/>
          </a:solidFill>
          <a:latin typeface="+mn-lt"/>
          <a:ea typeface="+mn-ea"/>
          <a:cs typeface="+mn-cs"/>
        </a:defRPr>
      </a:lvl5pPr>
      <a:lvl6pPr marL="2284284" algn="l" defTabSz="456855" rtl="0" eaLnBrk="1" latinLnBrk="0" hangingPunct="1">
        <a:defRPr sz="1800" kern="1200">
          <a:solidFill>
            <a:schemeClr val="tx1"/>
          </a:solidFill>
          <a:latin typeface="+mn-lt"/>
          <a:ea typeface="+mn-ea"/>
          <a:cs typeface="+mn-cs"/>
        </a:defRPr>
      </a:lvl6pPr>
      <a:lvl7pPr marL="2741139" algn="l" defTabSz="456855" rtl="0" eaLnBrk="1" latinLnBrk="0" hangingPunct="1">
        <a:defRPr sz="1800" kern="1200">
          <a:solidFill>
            <a:schemeClr val="tx1"/>
          </a:solidFill>
          <a:latin typeface="+mn-lt"/>
          <a:ea typeface="+mn-ea"/>
          <a:cs typeface="+mn-cs"/>
        </a:defRPr>
      </a:lvl7pPr>
      <a:lvl8pPr marL="3198003" algn="l" defTabSz="456855" rtl="0" eaLnBrk="1" latinLnBrk="0" hangingPunct="1">
        <a:defRPr sz="1800" kern="1200">
          <a:solidFill>
            <a:schemeClr val="tx1"/>
          </a:solidFill>
          <a:latin typeface="+mn-lt"/>
          <a:ea typeface="+mn-ea"/>
          <a:cs typeface="+mn-cs"/>
        </a:defRPr>
      </a:lvl8pPr>
      <a:lvl9pPr marL="3654858" algn="l" defTabSz="4568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pic>
        <p:nvPicPr>
          <p:cNvPr id="2" name="Picture 1" descr="ICT_10.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6200000">
            <a:off x="-1387056" y="2444643"/>
            <a:ext cx="6191250" cy="2048092"/>
          </a:xfrm>
          <a:prstGeom prst="rect">
            <a:avLst/>
          </a:prstGeom>
        </p:spPr>
      </p:pic>
      <p:sp>
        <p:nvSpPr>
          <p:cNvPr id="9" name="Title Placeholder 1"/>
          <p:cNvSpPr>
            <a:spLocks noGrp="1"/>
          </p:cNvSpPr>
          <p:nvPr>
            <p:ph type="title"/>
          </p:nvPr>
        </p:nvSpPr>
        <p:spPr>
          <a:xfrm>
            <a:off x="3935094" y="1623118"/>
            <a:ext cx="4751705" cy="2202788"/>
          </a:xfrm>
          <a:prstGeom prst="rect">
            <a:avLst/>
          </a:prstGeom>
        </p:spPr>
        <p:txBody>
          <a:bodyPr vert="horz" lIns="91440" tIns="45720" rIns="91440" bIns="45720" rtlCol="0" anchor="ctr">
            <a:normAutofit/>
          </a:body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11" name="Text Placeholder 2"/>
          <p:cNvSpPr>
            <a:spLocks noGrp="1"/>
          </p:cNvSpPr>
          <p:nvPr>
            <p:ph type="body" idx="1"/>
          </p:nvPr>
        </p:nvSpPr>
        <p:spPr>
          <a:xfrm>
            <a:off x="4652962" y="3837447"/>
            <a:ext cx="4033837" cy="1216471"/>
          </a:xfrm>
          <a:prstGeom prst="rect">
            <a:avLst/>
          </a:prstGeom>
        </p:spPr>
        <p:txBody>
          <a:bodyPr vert="horz" lIns="91440" tIns="45720" rIns="91440" bIns="45720" rtlCol="0">
            <a:normAutofit/>
          </a:body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sv-SE" sz="3200" b="0" i="0" u="none" strike="noStrike" kern="1200" cap="none" spc="0" normalizeH="0" baseline="0" noProof="0" dirty="0" err="1" smtClean="0">
                <a:ln>
                  <a:noFill/>
                </a:ln>
                <a:solidFill>
                  <a:prstClr val="black"/>
                </a:solidFill>
                <a:effectLst/>
                <a:uLnTx/>
                <a:uFillTx/>
                <a:latin typeface="+mn-lt"/>
                <a:ea typeface="+mn-ea"/>
                <a:cs typeface="+mn-cs"/>
              </a:rPr>
              <a:t>Click</a:t>
            </a:r>
            <a:r>
              <a:rPr kumimoji="0" lang="sv-SE" sz="3200" b="0" i="0" u="none" strike="noStrike" kern="1200" cap="none" spc="0" normalizeH="0" baseline="0" noProof="0" dirty="0" smtClean="0">
                <a:ln>
                  <a:noFill/>
                </a:ln>
                <a:solidFill>
                  <a:prstClr val="black"/>
                </a:solidFill>
                <a:effectLst/>
                <a:uLnTx/>
                <a:uFillTx/>
                <a:latin typeface="+mn-lt"/>
                <a:ea typeface="+mn-ea"/>
                <a:cs typeface="+mn-cs"/>
              </a:rPr>
              <a:t> </a:t>
            </a:r>
            <a:r>
              <a:rPr kumimoji="0" lang="sv-SE" sz="3200" b="0" i="0" u="none" strike="noStrike" kern="1200" cap="none" spc="0" normalizeH="0" baseline="0" noProof="0" dirty="0" err="1" smtClean="0">
                <a:ln>
                  <a:noFill/>
                </a:ln>
                <a:solidFill>
                  <a:prstClr val="black"/>
                </a:solidFill>
                <a:effectLst/>
                <a:uLnTx/>
                <a:uFillTx/>
                <a:latin typeface="+mn-lt"/>
                <a:ea typeface="+mn-ea"/>
                <a:cs typeface="+mn-cs"/>
              </a:rPr>
              <a:t>to</a:t>
            </a:r>
            <a:r>
              <a:rPr kumimoji="0" lang="sv-SE" sz="3200" b="0" i="0" u="none" strike="noStrike" kern="1200" cap="none" spc="0" normalizeH="0" baseline="0" noProof="0" dirty="0" smtClean="0">
                <a:ln>
                  <a:noFill/>
                </a:ln>
                <a:solidFill>
                  <a:prstClr val="black"/>
                </a:solidFill>
                <a:effectLst/>
                <a:uLnTx/>
                <a:uFillTx/>
                <a:latin typeface="+mn-lt"/>
                <a:ea typeface="+mn-ea"/>
                <a:cs typeface="+mn-cs"/>
              </a:rPr>
              <a:t> </a:t>
            </a:r>
            <a:r>
              <a:rPr kumimoji="0" lang="sv-SE" sz="3200" b="0" i="0" u="none" strike="noStrike" kern="1200" cap="none" spc="0" normalizeH="0" baseline="0" noProof="0" dirty="0" err="1" smtClean="0">
                <a:ln>
                  <a:noFill/>
                </a:ln>
                <a:solidFill>
                  <a:prstClr val="black"/>
                </a:solidFill>
                <a:effectLst/>
                <a:uLnTx/>
                <a:uFillTx/>
                <a:latin typeface="+mn-lt"/>
                <a:ea typeface="+mn-ea"/>
                <a:cs typeface="+mn-cs"/>
              </a:rPr>
              <a:t>edit</a:t>
            </a:r>
            <a:r>
              <a:rPr kumimoji="0" lang="sv-SE" sz="3200" b="0" i="0" u="none" strike="noStrike" kern="1200" cap="none" spc="0" normalizeH="0" baseline="0" noProof="0" dirty="0" smtClean="0">
                <a:ln>
                  <a:noFill/>
                </a:ln>
                <a:solidFill>
                  <a:prstClr val="black"/>
                </a:solidFill>
                <a:effectLst/>
                <a:uLnTx/>
                <a:uFillTx/>
                <a:latin typeface="+mn-lt"/>
                <a:ea typeface="+mn-ea"/>
                <a:cs typeface="+mn-cs"/>
              </a:rPr>
              <a:t> Master text </a:t>
            </a:r>
            <a:r>
              <a:rPr kumimoji="0" lang="sv-SE" sz="3200" b="0" i="0" u="none" strike="noStrike" kern="1200" cap="none" spc="0" normalizeH="0" baseline="0" noProof="0" dirty="0" err="1" smtClean="0">
                <a:ln>
                  <a:noFill/>
                </a:ln>
                <a:solidFill>
                  <a:prstClr val="black"/>
                </a:solidFill>
                <a:effectLst/>
                <a:uLnTx/>
                <a:uFillTx/>
                <a:latin typeface="+mn-lt"/>
                <a:ea typeface="+mn-ea"/>
                <a:cs typeface="+mn-cs"/>
              </a:rPr>
              <a:t>styles</a:t>
            </a:r>
            <a:endParaRPr kumimoji="0" lang="sv-SE" sz="3200" b="0" i="0" u="none" strike="noStrike" kern="1200" cap="none" spc="0" normalizeH="0" baseline="0" noProof="0" dirty="0" smtClean="0">
              <a:ln>
                <a:noFill/>
              </a:ln>
              <a:solidFill>
                <a:prstClr val="black"/>
              </a:solidFill>
              <a:effectLst/>
              <a:uLnTx/>
              <a:uFillTx/>
              <a:latin typeface="+mn-lt"/>
              <a:ea typeface="+mn-ea"/>
              <a:cs typeface="+mn-cs"/>
            </a:endParaRPr>
          </a:p>
        </p:txBody>
      </p:sp>
      <p:pic>
        <p:nvPicPr>
          <p:cNvPr id="7" name="Bildobjekt 6" descr="ICT VIKTORIA logo.jp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00713" y="6110709"/>
            <a:ext cx="1601627" cy="464442"/>
          </a:xfrm>
          <a:prstGeom prst="rect">
            <a:avLst/>
          </a:prstGeom>
        </p:spPr>
      </p:pic>
      <p:pic>
        <p:nvPicPr>
          <p:cNvPr id="8" name="Bildobjekt 7"/>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99158" y="6119194"/>
            <a:ext cx="405630" cy="44747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3762146"/>
      </p:ext>
    </p:extLst>
  </p:cSld>
  <p:clrMap bg1="lt1" tx1="dk1" bg2="lt2" tx2="dk2" accent1="accent1" accent2="accent2" accent3="accent3" accent4="accent4" accent5="accent5" accent6="accent6" hlink="hlink" folHlink="folHlink"/>
  <p:sldLayoutIdLst>
    <p:sldLayoutId id="2147483672" r:id="rId1"/>
  </p:sldLayoutIdLst>
  <p:timing>
    <p:tnLst>
      <p:par>
        <p:cTn id="1" dur="indefinite" restart="never" nodeType="tmRoot"/>
      </p:par>
    </p:tnLst>
  </p:timing>
  <p:hf sldNum="0" hdr="0" ftr="0" dt="0"/>
  <p:txStyles>
    <p:titleStyle>
      <a:lvl1pPr algn="r" defTabSz="457200" rtl="0" eaLnBrk="1" latinLnBrk="0" hangingPunct="1">
        <a:spcBef>
          <a:spcPct val="0"/>
        </a:spcBef>
        <a:buNone/>
        <a:defRPr sz="4400" kern="1200" cap="all">
          <a:solidFill>
            <a:schemeClr val="tx1"/>
          </a:solidFill>
          <a:latin typeface="+mj-lt"/>
          <a:ea typeface="+mj-ea"/>
          <a:cs typeface="+mj-cs"/>
        </a:defRPr>
      </a:lvl1pPr>
    </p:titleStyle>
    <p:bodyStyle>
      <a:lvl1pPr marL="0" marR="0" indent="0" algn="r" defTabSz="457200" rtl="0" eaLnBrk="1" fontAlgn="auto" latinLnBrk="0" hangingPunct="1">
        <a:lnSpc>
          <a:spcPct val="100000"/>
        </a:lnSpc>
        <a:spcBef>
          <a:spcPct val="20000"/>
        </a:spcBef>
        <a:spcAft>
          <a:spcPts val="0"/>
        </a:spcAft>
        <a:buClrTx/>
        <a:buSzTx/>
        <a:buFontTx/>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373135"/>
          </a:xfrm>
          <a:prstGeom prst="rect">
            <a:avLst/>
          </a:prstGeom>
        </p:spPr>
        <p:txBody>
          <a:bodyPr vert="horz" lIns="91440" tIns="45720" rIns="91440" bIns="45720" rtlCol="0">
            <a:normAutofit/>
          </a:bodyPr>
          <a:lstStyle/>
          <a:p>
            <a:pPr lvl="0"/>
            <a:r>
              <a:rPr lang="sv-SE" dirty="0" err="1" smtClean="0"/>
              <a:t>Click</a:t>
            </a:r>
            <a:r>
              <a:rPr lang="sv-SE" dirty="0" smtClean="0"/>
              <a:t> </a:t>
            </a:r>
            <a:r>
              <a:rPr lang="sv-SE" dirty="0" err="1" smtClean="0"/>
              <a:t>to</a:t>
            </a:r>
            <a:r>
              <a:rPr lang="sv-SE" dirty="0" smtClean="0"/>
              <a:t> </a:t>
            </a:r>
            <a:r>
              <a:rPr lang="sv-SE" dirty="0" err="1" smtClean="0"/>
              <a:t>edit</a:t>
            </a:r>
            <a:endParaRPr lang="sv-SE" dirty="0" smtClean="0"/>
          </a:p>
        </p:txBody>
      </p:sp>
      <p:pic>
        <p:nvPicPr>
          <p:cNvPr id="8" name="Bildobjekt 7" descr="ICT VIKTORIA logo.jpg"/>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00713" y="6110709"/>
            <a:ext cx="1601627" cy="464442"/>
          </a:xfrm>
          <a:prstGeom prst="rect">
            <a:avLst/>
          </a:prstGeom>
        </p:spPr>
      </p:pic>
      <p:sp>
        <p:nvSpPr>
          <p:cNvPr id="9" name="Footer Placeholder 3"/>
          <p:cNvSpPr>
            <a:spLocks noGrp="1"/>
          </p:cNvSpPr>
          <p:nvPr>
            <p:ph type="ftr" sz="quarter" idx="3"/>
          </p:nvPr>
        </p:nvSpPr>
        <p:spPr>
          <a:xfrm>
            <a:off x="3141133" y="6326716"/>
            <a:ext cx="2895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smtClean="0"/>
              <a:t>Presentation - Title</a:t>
            </a:r>
            <a:endParaRPr lang="en-US" dirty="0"/>
          </a:p>
        </p:txBody>
      </p:sp>
      <p:sp>
        <p:nvSpPr>
          <p:cNvPr id="12" name="textruta 11"/>
          <p:cNvSpPr txBox="1"/>
          <p:nvPr/>
        </p:nvSpPr>
        <p:spPr>
          <a:xfrm>
            <a:off x="467750" y="6372540"/>
            <a:ext cx="1245052" cy="276999"/>
          </a:xfrm>
          <a:prstGeom prst="rect">
            <a:avLst/>
          </a:prstGeom>
          <a:noFill/>
        </p:spPr>
        <p:txBody>
          <a:bodyPr wrap="none" rtlCol="0">
            <a:spAutoFit/>
          </a:bodyPr>
          <a:lstStyle/>
          <a:p>
            <a:r>
              <a:rPr lang="sv-SE" sz="1200" dirty="0" err="1" smtClean="0">
                <a:solidFill>
                  <a:schemeClr val="tx1">
                    <a:lumMod val="75000"/>
                    <a:lumOff val="25000"/>
                  </a:schemeClr>
                </a:solidFill>
              </a:rPr>
              <a:t>www.viktoria.se</a:t>
            </a:r>
            <a:endParaRPr lang="sv-SE" sz="1200" dirty="0">
              <a:solidFill>
                <a:schemeClr val="tx1">
                  <a:lumMod val="75000"/>
                  <a:lumOff val="2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93291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iming>
    <p:tnLst>
      <p:par>
        <p:cTn id="1" dur="indefinite" restart="never" nodeType="tmRoot"/>
      </p:par>
    </p:tnLst>
  </p:timing>
  <p:hf sldNum="0" hdr="0" ftr="0" dt="0"/>
  <p:txStyles>
    <p:titleStyle>
      <a:lvl1pPr algn="l" defTabSz="457200" rtl="0" eaLnBrk="1" latinLnBrk="0" hangingPunct="1">
        <a:spcBef>
          <a:spcPct val="0"/>
        </a:spcBef>
        <a:buNone/>
        <a:defRPr sz="4400" kern="1200" cap="all">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457200" indent="0" algn="l" defTabSz="457200" rtl="0" eaLnBrk="1" latinLnBrk="0" hangingPunct="1">
        <a:spcBef>
          <a:spcPct val="20000"/>
        </a:spcBef>
        <a:buFontTx/>
        <a:buNone/>
        <a:defRPr sz="1600" kern="1200">
          <a:solidFill>
            <a:schemeClr val="tx1"/>
          </a:solidFill>
          <a:latin typeface="+mn-lt"/>
          <a:ea typeface="+mn-ea"/>
          <a:cs typeface="+mn-cs"/>
        </a:defRPr>
      </a:lvl2pPr>
      <a:lvl3pPr marL="914400" indent="0" algn="l" defTabSz="457200" rtl="0" eaLnBrk="1" latinLnBrk="0" hangingPunct="1">
        <a:spcBef>
          <a:spcPct val="20000"/>
        </a:spcBef>
        <a:buFontTx/>
        <a:buNone/>
        <a:defRPr sz="1600" kern="1200">
          <a:solidFill>
            <a:schemeClr val="tx1"/>
          </a:solidFill>
          <a:latin typeface="+mn-lt"/>
          <a:ea typeface="+mn-ea"/>
          <a:cs typeface="+mn-cs"/>
        </a:defRPr>
      </a:lvl3pPr>
      <a:lvl4pPr marL="1371600" indent="0" algn="l" defTabSz="457200" rtl="0" eaLnBrk="1" latinLnBrk="0" hangingPunct="1">
        <a:spcBef>
          <a:spcPct val="20000"/>
        </a:spcBef>
        <a:buFontTx/>
        <a:buNone/>
        <a:defRPr sz="1600" kern="1200">
          <a:solidFill>
            <a:schemeClr val="tx1"/>
          </a:solidFill>
          <a:latin typeface="+mn-lt"/>
          <a:ea typeface="+mn-ea"/>
          <a:cs typeface="+mn-cs"/>
        </a:defRPr>
      </a:lvl4pPr>
      <a:lvl5pPr marL="1828800" indent="0" algn="l" defTabSz="457200" rtl="0" eaLnBrk="1" latinLnBrk="0" hangingPunct="1">
        <a:spcBef>
          <a:spcPct val="20000"/>
        </a:spcBef>
        <a:buFontTx/>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gi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mats.williander@viktoria.s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Mats.williander@viktoria.s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Mats.Williander@viktoria.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652960" y="5039693"/>
            <a:ext cx="4033840" cy="971635"/>
          </a:xfrm>
        </p:spPr>
        <p:txBody>
          <a:bodyPr>
            <a:normAutofit/>
          </a:bodyPr>
          <a:lstStyle/>
          <a:p>
            <a:r>
              <a:rPr lang="sv-SE" sz="2000" dirty="0" smtClean="0"/>
              <a:t>Mats Williander</a:t>
            </a:r>
          </a:p>
          <a:p>
            <a:r>
              <a:rPr lang="sv-SE" sz="2000" dirty="0" smtClean="0"/>
              <a:t>21 april 2015</a:t>
            </a:r>
            <a:endParaRPr lang="sv-SE" sz="2000" dirty="0"/>
          </a:p>
        </p:txBody>
      </p:sp>
      <p:sp>
        <p:nvSpPr>
          <p:cNvPr id="3" name="Rubrik 2"/>
          <p:cNvSpPr>
            <a:spLocks noGrp="1"/>
          </p:cNvSpPr>
          <p:nvPr>
            <p:ph type="title"/>
          </p:nvPr>
        </p:nvSpPr>
        <p:spPr>
          <a:xfrm>
            <a:off x="2878668" y="895005"/>
            <a:ext cx="5808138" cy="3863262"/>
          </a:xfrm>
        </p:spPr>
        <p:txBody>
          <a:bodyPr>
            <a:normAutofit/>
          </a:bodyPr>
          <a:lstStyle/>
          <a:p>
            <a:r>
              <a:rPr lang="sv-SE" sz="3600" dirty="0" smtClean="0"/>
              <a:t>Dagens sätt att </a:t>
            </a:r>
            <a:r>
              <a:rPr lang="sv-SE" sz="3600" dirty="0" err="1" smtClean="0"/>
              <a:t>upp-handla</a:t>
            </a:r>
            <a:r>
              <a:rPr lang="sv-SE" sz="3600" dirty="0" smtClean="0"/>
              <a:t> duger inte</a:t>
            </a:r>
            <a:r>
              <a:rPr lang="sv-SE" sz="3200" dirty="0" smtClean="0"/>
              <a:t/>
            </a:r>
            <a:br>
              <a:rPr lang="sv-SE" sz="3200" dirty="0" smtClean="0"/>
            </a:br>
            <a:r>
              <a:rPr lang="sv-SE" sz="3200" dirty="0" smtClean="0"/>
              <a:t/>
            </a:r>
            <a:br>
              <a:rPr lang="sv-SE" sz="3200" dirty="0" smtClean="0"/>
            </a:br>
            <a:r>
              <a:rPr lang="sv-SE" sz="2800" dirty="0" smtClean="0"/>
              <a:t>En femfaldig </a:t>
            </a:r>
            <a:r>
              <a:rPr lang="sv-SE" sz="2800" dirty="0" err="1" smtClean="0"/>
              <a:t>resurs-effektivisering</a:t>
            </a:r>
            <a:r>
              <a:rPr lang="sv-SE" sz="2800" dirty="0" smtClean="0"/>
              <a:t> är möjlig</a:t>
            </a:r>
            <a:endParaRPr lang="sv-SE"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730286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Pudelns kärna: Ägandet!</a:t>
            </a:r>
            <a:endParaRPr lang="sv-SE" dirty="0"/>
          </a:p>
        </p:txBody>
      </p:sp>
      <p:sp>
        <p:nvSpPr>
          <p:cNvPr id="5" name="Platshållare för innehåll 4"/>
          <p:cNvSpPr>
            <a:spLocks noGrp="1"/>
          </p:cNvSpPr>
          <p:nvPr>
            <p:ph idx="1"/>
          </p:nvPr>
        </p:nvSpPr>
        <p:spPr/>
        <p:txBody>
          <a:bodyPr>
            <a:normAutofit/>
          </a:bodyPr>
          <a:lstStyle/>
          <a:p>
            <a:r>
              <a:rPr lang="sv" dirty="0" smtClean="0"/>
              <a:t>Om </a:t>
            </a:r>
            <a:r>
              <a:rPr lang="sv" i="1" dirty="0" smtClean="0"/>
              <a:t>tillverkaren säljer</a:t>
            </a:r>
            <a:r>
              <a:rPr lang="sv" dirty="0" smtClean="0"/>
              <a:t> =&gt; högt flöde, kort livslängd…</a:t>
            </a:r>
          </a:p>
          <a:p>
            <a:pPr>
              <a:buNone/>
            </a:pPr>
            <a:endParaRPr lang="sv" dirty="0" smtClean="0"/>
          </a:p>
          <a:p>
            <a:r>
              <a:rPr lang="sv" dirty="0" smtClean="0"/>
              <a:t>Om </a:t>
            </a:r>
            <a:r>
              <a:rPr lang="sv" i="1" dirty="0" smtClean="0"/>
              <a:t>tillverkaren äger </a:t>
            </a:r>
            <a:r>
              <a:rPr lang="sv" dirty="0" smtClean="0"/>
              <a:t>och säljer produktens funktion, resultat eller prestation</a:t>
            </a:r>
            <a:r>
              <a:rPr lang="sv-SE" dirty="0" smtClean="0"/>
              <a:t>...</a:t>
            </a:r>
            <a:endParaRPr lang="sv-SE" dirty="0"/>
          </a:p>
          <a:p>
            <a:endParaRPr lang="sv-SE" dirty="0" smtClean="0"/>
          </a:p>
          <a:p>
            <a:r>
              <a:rPr lang="sv" dirty="0" smtClean="0"/>
              <a:t>Vad händer då?</a:t>
            </a:r>
          </a:p>
          <a:p>
            <a:pPr>
              <a:buNone/>
            </a:pPr>
            <a:endParaRPr lang="sv"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122365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ubrik 4"/>
          <p:cNvSpPr>
            <a:spLocks noGrp="1"/>
          </p:cNvSpPr>
          <p:nvPr>
            <p:ph type="title"/>
          </p:nvPr>
        </p:nvSpPr>
        <p:spPr>
          <a:xfrm>
            <a:off x="457200" y="144465"/>
            <a:ext cx="8229600" cy="1143000"/>
          </a:xfrm>
        </p:spPr>
        <p:txBody>
          <a:bodyPr>
            <a:normAutofit fontScale="90000"/>
          </a:bodyPr>
          <a:lstStyle/>
          <a:p>
            <a:r>
              <a:rPr lang="sv-SE" dirty="0" smtClean="0">
                <a:ea typeface="ＭＳ Ｐゴシック" pitchFamily="-103" charset="-128"/>
                <a:cs typeface="ＭＳ Ｐゴシック" pitchFamily="-103" charset="-128"/>
              </a:rPr>
              <a:t>Cirkulär affärsmodell: </a:t>
            </a:r>
            <a:r>
              <a:rPr lang="sv-SE" sz="3500" dirty="0" smtClean="0">
                <a:ea typeface="ＭＳ Ｐゴシック" pitchFamily="-103" charset="-128"/>
                <a:cs typeface="ＭＳ Ｐゴシック" pitchFamily="-103" charset="-128"/>
              </a:rPr>
              <a:t>Bevara värdet så långt det går</a:t>
            </a:r>
            <a:endParaRPr lang="sv-SE" dirty="0" smtClean="0">
              <a:ea typeface="ＭＳ Ｐゴシック" pitchFamily="-103" charset="-128"/>
              <a:cs typeface="ＭＳ Ｐゴシック" pitchFamily="-103" charset="-128"/>
            </a:endParaRPr>
          </a:p>
        </p:txBody>
      </p:sp>
      <p:pic>
        <p:nvPicPr>
          <p:cNvPr id="80899" name="Bildobjekt 6" descr="Prodsyst1.png"/>
          <p:cNvPicPr>
            <a:picLocks noChangeAspect="1"/>
          </p:cNvPicPr>
          <p:nvPr/>
        </p:nvPicPr>
        <p:blipFill>
          <a:blip r:embed="rId3"/>
          <a:srcRect/>
          <a:stretch>
            <a:fillRect/>
          </a:stretch>
        </p:blipFill>
        <p:spPr bwMode="auto">
          <a:xfrm>
            <a:off x="1620840" y="1301753"/>
            <a:ext cx="5667380" cy="4783140"/>
          </a:xfrm>
          <a:prstGeom prst="rect">
            <a:avLst/>
          </a:prstGeom>
          <a:noFill/>
          <a:ln w="9525">
            <a:noFill/>
            <a:miter lim="800000"/>
            <a:headEnd/>
            <a:tailEnd/>
          </a:ln>
        </p:spPr>
      </p:pic>
      <p:sp>
        <p:nvSpPr>
          <p:cNvPr id="80900" name="textruta 2"/>
          <p:cNvSpPr txBox="1">
            <a:spLocks noChangeArrowheads="1"/>
          </p:cNvSpPr>
          <p:nvPr/>
        </p:nvSpPr>
        <p:spPr bwMode="auto">
          <a:xfrm>
            <a:off x="5" y="6096004"/>
            <a:ext cx="1265959" cy="230760"/>
          </a:xfrm>
          <a:prstGeom prst="rect">
            <a:avLst/>
          </a:prstGeom>
          <a:noFill/>
          <a:ln w="9525">
            <a:noFill/>
            <a:miter lim="800000"/>
            <a:headEnd/>
            <a:tailEnd/>
          </a:ln>
        </p:spPr>
        <p:txBody>
          <a:bodyPr wrap="none" lIns="91368" tIns="45684" rIns="91368" bIns="45684">
            <a:prstTxWarp prst="textNoShape">
              <a:avLst/>
            </a:prstTxWarp>
            <a:spAutoFit/>
          </a:bodyPr>
          <a:lstStyle/>
          <a:p>
            <a:pPr eaLnBrk="0" hangingPunct="0"/>
            <a:r>
              <a:rPr lang="en-US" sz="900" dirty="0">
                <a:latin typeface="Times New Roman" pitchFamily="-103" charset="0"/>
              </a:rPr>
              <a:t>Nasr &amp; Thurston, 2006</a:t>
            </a:r>
          </a:p>
        </p:txBody>
      </p:sp>
      <p:sp>
        <p:nvSpPr>
          <p:cNvPr id="27" name="Höger klammerparentes 26"/>
          <p:cNvSpPr/>
          <p:nvPr/>
        </p:nvSpPr>
        <p:spPr>
          <a:xfrm>
            <a:off x="6548440" y="2063756"/>
            <a:ext cx="307980" cy="918368"/>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lvl="1"/>
            <a:r>
              <a:rPr lang="en-US" dirty="0" err="1" smtClean="0"/>
              <a:t>Värdetapp</a:t>
            </a:r>
            <a:endParaRPr lang="en-US" dirty="0"/>
          </a:p>
        </p:txBody>
      </p:sp>
      <p:sp>
        <p:nvSpPr>
          <p:cNvPr id="28" name="Höger klammerparentes 27"/>
          <p:cNvSpPr/>
          <p:nvPr/>
        </p:nvSpPr>
        <p:spPr>
          <a:xfrm>
            <a:off x="6561140" y="3052774"/>
            <a:ext cx="307980" cy="918368"/>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lvl="1"/>
            <a:r>
              <a:rPr lang="en-US" dirty="0" err="1" smtClean="0"/>
              <a:t>Värdetapp</a:t>
            </a:r>
            <a:endParaRPr lang="en-US" dirty="0"/>
          </a:p>
        </p:txBody>
      </p:sp>
      <p:sp>
        <p:nvSpPr>
          <p:cNvPr id="20" name="Vänster klammerparentes 19"/>
          <p:cNvSpPr/>
          <p:nvPr/>
        </p:nvSpPr>
        <p:spPr>
          <a:xfrm>
            <a:off x="1384300" y="2982124"/>
            <a:ext cx="236540" cy="1062038"/>
          </a:xfrm>
          <a:prstGeom prst="lef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algn="ctr"/>
            <a:endParaRPr lang="en-US" dirty="0"/>
          </a:p>
        </p:txBody>
      </p:sp>
      <p:sp>
        <p:nvSpPr>
          <p:cNvPr id="21" name="Vänster klammerparentes 20"/>
          <p:cNvSpPr/>
          <p:nvPr/>
        </p:nvSpPr>
        <p:spPr>
          <a:xfrm>
            <a:off x="1384300" y="2063753"/>
            <a:ext cx="236540" cy="773910"/>
          </a:xfrm>
          <a:prstGeom prst="lef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lIns="91368" tIns="45684" rIns="91368" bIns="45684" rtlCol="0" anchor="ctr"/>
          <a:lstStyle/>
          <a:p>
            <a:pPr algn="ctr"/>
            <a:endParaRPr lang="en-US" dirty="0"/>
          </a:p>
        </p:txBody>
      </p:sp>
      <p:sp>
        <p:nvSpPr>
          <p:cNvPr id="23" name="textruta 22"/>
          <p:cNvSpPr txBox="1"/>
          <p:nvPr/>
        </p:nvSpPr>
        <p:spPr>
          <a:xfrm>
            <a:off x="50800" y="2257425"/>
            <a:ext cx="1416428" cy="369259"/>
          </a:xfrm>
          <a:prstGeom prst="rect">
            <a:avLst/>
          </a:prstGeom>
          <a:noFill/>
        </p:spPr>
        <p:txBody>
          <a:bodyPr wrap="none" lIns="91368" tIns="45684" rIns="91368" bIns="45684" rtlCol="0">
            <a:spAutoFit/>
          </a:bodyPr>
          <a:lstStyle/>
          <a:p>
            <a:r>
              <a:rPr lang="en-US" dirty="0" err="1" smtClean="0"/>
              <a:t>Värdetillägg</a:t>
            </a:r>
            <a:endParaRPr lang="en-US" dirty="0"/>
          </a:p>
        </p:txBody>
      </p:sp>
      <p:sp>
        <p:nvSpPr>
          <p:cNvPr id="24" name="textruta 23"/>
          <p:cNvSpPr txBox="1"/>
          <p:nvPr/>
        </p:nvSpPr>
        <p:spPr>
          <a:xfrm>
            <a:off x="50800" y="3324225"/>
            <a:ext cx="1416428" cy="369259"/>
          </a:xfrm>
          <a:prstGeom prst="rect">
            <a:avLst/>
          </a:prstGeom>
          <a:noFill/>
        </p:spPr>
        <p:txBody>
          <a:bodyPr wrap="none" lIns="91368" tIns="45684" rIns="91368" bIns="45684" rtlCol="0">
            <a:spAutoFit/>
          </a:bodyPr>
          <a:lstStyle/>
          <a:p>
            <a:r>
              <a:rPr lang="en-US" dirty="0" err="1" smtClean="0"/>
              <a:t>Värdetillägg</a:t>
            </a:r>
            <a:endParaRPr lang="en-US" dirty="0"/>
          </a:p>
        </p:txBody>
      </p:sp>
      <p:grpSp>
        <p:nvGrpSpPr>
          <p:cNvPr id="25" name="Grupp 24"/>
          <p:cNvGrpSpPr/>
          <p:nvPr/>
        </p:nvGrpSpPr>
        <p:grpSpPr>
          <a:xfrm>
            <a:off x="3265820" y="1999117"/>
            <a:ext cx="2342826" cy="2045045"/>
            <a:chOff x="3265820" y="1999117"/>
            <a:chExt cx="2342826" cy="2045045"/>
          </a:xfrm>
        </p:grpSpPr>
        <p:cxnSp>
          <p:nvCxnSpPr>
            <p:cNvPr id="18" name="Rak pil 17"/>
            <p:cNvCxnSpPr/>
            <p:nvPr/>
          </p:nvCxnSpPr>
          <p:spPr>
            <a:xfrm rot="10800000">
              <a:off x="3455990" y="2982124"/>
              <a:ext cx="1998660" cy="71438"/>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grpSp>
          <p:nvGrpSpPr>
            <p:cNvPr id="16" name="Grupp 15"/>
            <p:cNvGrpSpPr/>
            <p:nvPr/>
          </p:nvGrpSpPr>
          <p:grpSpPr>
            <a:xfrm>
              <a:off x="3265820" y="1999117"/>
              <a:ext cx="2342826" cy="2045045"/>
              <a:chOff x="3265820" y="1999117"/>
              <a:chExt cx="2342826" cy="2045045"/>
            </a:xfrm>
          </p:grpSpPr>
          <p:cxnSp>
            <p:nvCxnSpPr>
              <p:cNvPr id="17" name="Rak pil 16"/>
              <p:cNvCxnSpPr/>
              <p:nvPr/>
            </p:nvCxnSpPr>
            <p:spPr>
              <a:xfrm rot="10800000">
                <a:off x="3455995" y="3009904"/>
                <a:ext cx="1568450" cy="1034258"/>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2" name="Kurva 21"/>
              <p:cNvCxnSpPr/>
              <p:nvPr/>
            </p:nvCxnSpPr>
            <p:spPr>
              <a:xfrm rot="5400000" flipH="1">
                <a:off x="5136363" y="1839570"/>
                <a:ext cx="312735" cy="631830"/>
              </a:xfrm>
              <a:prstGeom prst="curvedConnector4">
                <a:avLst>
                  <a:gd name="adj1" fmla="val -105584"/>
                  <a:gd name="adj2" fmla="val 182412"/>
                </a:avLst>
              </a:prstGeom>
              <a:ln w="63500">
                <a:solidFill>
                  <a:srgbClr val="0000FF"/>
                </a:solidFill>
                <a:prstDash val="solid"/>
                <a:tailEnd type="arrow"/>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39" name="Vänsterböjd 38"/>
              <p:cNvSpPr/>
              <p:nvPr/>
            </p:nvSpPr>
            <p:spPr>
              <a:xfrm rot="5400000">
                <a:off x="4174325" y="1403340"/>
                <a:ext cx="525810" cy="2342820"/>
              </a:xfrm>
              <a:prstGeom prst="curvedLeftArrow">
                <a:avLst>
                  <a:gd name="adj1" fmla="val 25000"/>
                  <a:gd name="adj2" fmla="val 97825"/>
                  <a:gd name="adj3" fmla="val 25000"/>
                </a:avLst>
              </a:prstGeom>
              <a:solidFill>
                <a:srgbClr val="0000FF"/>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a:endParaRPr lang="en-US">
                  <a:solidFill>
                    <a:schemeClr val="tx1"/>
                  </a:solidFill>
                </a:endParaRPr>
              </a:p>
            </p:txBody>
          </p:sp>
          <p:cxnSp>
            <p:nvCxnSpPr>
              <p:cNvPr id="42" name="Kurva 41"/>
              <p:cNvCxnSpPr/>
              <p:nvPr/>
            </p:nvCxnSpPr>
            <p:spPr>
              <a:xfrm rot="10800000">
                <a:off x="3265825" y="2311849"/>
                <a:ext cx="2188830" cy="741713"/>
              </a:xfrm>
              <a:prstGeom prst="curvedConnector3">
                <a:avLst>
                  <a:gd name="adj1" fmla="val 90927"/>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sp>
        <p:nvSpPr>
          <p:cNvPr id="19" name="Rektangel 18"/>
          <p:cNvSpPr/>
          <p:nvPr/>
        </p:nvSpPr>
        <p:spPr>
          <a:xfrm>
            <a:off x="4419600" y="1287465"/>
            <a:ext cx="3860800" cy="3250668"/>
          </a:xfrm>
          <a:prstGeom prst="rect">
            <a:avLst/>
          </a:prstGeom>
          <a:solidFill>
            <a:schemeClr val="bg1">
              <a:alpha val="5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
          </a:p>
        </p:txBody>
      </p:sp>
      <p:sp>
        <p:nvSpPr>
          <p:cNvPr id="26" name="Rektangel 25"/>
          <p:cNvSpPr/>
          <p:nvPr/>
        </p:nvSpPr>
        <p:spPr>
          <a:xfrm>
            <a:off x="8280400" y="5249333"/>
            <a:ext cx="406400" cy="52493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Bildobjekt 6" descr="F_ICT_Goteb_2638_FLV.jpg"/>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12339"/>
          <a:stretch/>
        </p:blipFill>
        <p:spPr>
          <a:xfrm>
            <a:off x="0" y="1932708"/>
            <a:ext cx="3183163" cy="4935681"/>
          </a:xfrm>
          <a:prstGeom prst="rect">
            <a:avLst/>
          </a:prstGeom>
        </p:spPr>
      </p:pic>
      <p:sp>
        <p:nvSpPr>
          <p:cNvPr id="4" name="Rubrik 3"/>
          <p:cNvSpPr>
            <a:spLocks noGrp="1"/>
          </p:cNvSpPr>
          <p:nvPr>
            <p:ph type="title"/>
          </p:nvPr>
        </p:nvSpPr>
        <p:spPr/>
        <p:txBody>
          <a:bodyPr>
            <a:normAutofit fontScale="90000"/>
          </a:bodyPr>
          <a:lstStyle/>
          <a:p>
            <a:pPr eaLnBrk="1" fontAlgn="auto" hangingPunct="1">
              <a:spcAft>
                <a:spcPts val="0"/>
              </a:spcAft>
              <a:defRPr/>
            </a:pPr>
            <a:r>
              <a:rPr lang="sv-SE" dirty="0" smtClean="0"/>
              <a:t>Cirkulära affärsmodeller</a:t>
            </a:r>
            <a:endParaRPr lang="sv-SE" dirty="0">
              <a:ea typeface="+mj-ea"/>
              <a:cs typeface="+mj-cs"/>
            </a:endParaRPr>
          </a:p>
        </p:txBody>
      </p:sp>
      <p:sp>
        <p:nvSpPr>
          <p:cNvPr id="2" name="Platshållare för innehåll 1"/>
          <p:cNvSpPr>
            <a:spLocks noGrp="1"/>
          </p:cNvSpPr>
          <p:nvPr>
            <p:ph idx="1"/>
          </p:nvPr>
        </p:nvSpPr>
        <p:spPr>
          <a:xfrm>
            <a:off x="2940626" y="1600200"/>
            <a:ext cx="5237019" cy="4373135"/>
          </a:xfrm>
        </p:spPr>
        <p:txBody>
          <a:bodyPr/>
          <a:lstStyle/>
          <a:p>
            <a:r>
              <a:rPr lang="sv-SE" dirty="0" smtClean="0"/>
              <a:t>Företaget säljer funktion istället för produkt</a:t>
            </a:r>
          </a:p>
          <a:p>
            <a:r>
              <a:rPr lang="sv-SE" dirty="0" smtClean="0"/>
              <a:t>Vinsten maximeras genom att produkten görs </a:t>
            </a:r>
            <a:r>
              <a:rPr lang="sv-SE" sz="2000" dirty="0" smtClean="0">
                <a:solidFill>
                  <a:srgbClr val="0000FF"/>
                </a:solidFill>
              </a:rPr>
              <a:t>(estetiskt, tekniskt, funktionellt och ekonomiskt)</a:t>
            </a:r>
            <a:r>
              <a:rPr lang="sv-SE" dirty="0" smtClean="0"/>
              <a:t>:</a:t>
            </a:r>
          </a:p>
          <a:p>
            <a:pPr lvl="1"/>
            <a:r>
              <a:rPr lang="sv-SE" dirty="0" smtClean="0"/>
              <a:t>Hållbar</a:t>
            </a:r>
          </a:p>
          <a:p>
            <a:pPr lvl="1"/>
            <a:r>
              <a:rPr lang="sv-SE" dirty="0" smtClean="0"/>
              <a:t>Uppgraderbar</a:t>
            </a:r>
          </a:p>
          <a:p>
            <a:pPr lvl="1"/>
            <a:r>
              <a:rPr lang="sv-SE" dirty="0" err="1" smtClean="0"/>
              <a:t>Modulär</a:t>
            </a:r>
            <a:endParaRPr lang="sv-SE" dirty="0" smtClean="0"/>
          </a:p>
          <a:p>
            <a:pPr lvl="1"/>
            <a:endParaRPr lang="sv-SE" dirty="0" smtClean="0"/>
          </a:p>
          <a:p>
            <a:pPr lvl="1"/>
            <a:endParaRPr lang="sv-SE"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893598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 dirty="0" smtClean="0"/>
              <a:t>Exempel på c</a:t>
            </a:r>
            <a:r>
              <a:rPr lang="sv-SE" dirty="0" err="1" smtClean="0"/>
              <a:t>irk.Aff.mod</a:t>
            </a:r>
            <a:endParaRPr lang="sv" dirty="0"/>
          </a:p>
        </p:txBody>
      </p:sp>
      <p:pic>
        <p:nvPicPr>
          <p:cNvPr id="3" name="Bildobjekt 2"/>
          <p:cNvPicPr>
            <a:picLocks noChangeAspect="1"/>
          </p:cNvPicPr>
          <p:nvPr/>
        </p:nvPicPr>
        <p:blipFill>
          <a:blip r:embed="rId3"/>
          <a:stretch>
            <a:fillRect/>
          </a:stretch>
        </p:blipFill>
        <p:spPr>
          <a:xfrm>
            <a:off x="5668581" y="1417635"/>
            <a:ext cx="3121280" cy="2336809"/>
          </a:xfrm>
          <a:prstGeom prst="rect">
            <a:avLst/>
          </a:prstGeom>
        </p:spPr>
      </p:pic>
      <p:sp>
        <p:nvSpPr>
          <p:cNvPr id="4" name="textruta 3"/>
          <p:cNvSpPr txBox="1"/>
          <p:nvPr/>
        </p:nvSpPr>
        <p:spPr>
          <a:xfrm>
            <a:off x="649111" y="1552222"/>
            <a:ext cx="8037689" cy="4801315"/>
          </a:xfrm>
          <a:prstGeom prst="rect">
            <a:avLst/>
          </a:prstGeom>
          <a:noFill/>
        </p:spPr>
        <p:txBody>
          <a:bodyPr wrap="square" rtlCol="0">
            <a:spAutoFit/>
          </a:bodyPr>
          <a:lstStyle/>
          <a:p>
            <a:r>
              <a:rPr lang="sv-SE" b="1" dirty="0" smtClean="0"/>
              <a:t>Xerox 914 kopiator:</a:t>
            </a:r>
          </a:p>
          <a:p>
            <a:pPr marL="285750" indent="-285750">
              <a:buFont typeface="Arial"/>
              <a:buChar char="•"/>
            </a:pPr>
            <a:endParaRPr lang="sv-SE" dirty="0" smtClean="0"/>
          </a:p>
          <a:p>
            <a:pPr marL="271463" indent="-271463">
              <a:buFont typeface="Arial"/>
              <a:buChar char="•"/>
            </a:pPr>
            <a:r>
              <a:rPr lang="sv-SE" dirty="0" smtClean="0"/>
              <a:t>Utvecklad 1959, högre </a:t>
            </a:r>
            <a:r>
              <a:rPr lang="sv-SE" dirty="0" err="1" smtClean="0"/>
              <a:t>kvalitét</a:t>
            </a:r>
            <a:r>
              <a:rPr lang="sv-SE" dirty="0" smtClean="0"/>
              <a:t> och på vanligt </a:t>
            </a:r>
          </a:p>
          <a:p>
            <a:pPr marL="271463" indent="-271463"/>
            <a:r>
              <a:rPr lang="sv-SE" dirty="0" smtClean="0"/>
              <a:t>	papper</a:t>
            </a:r>
          </a:p>
          <a:p>
            <a:pPr marL="271463" indent="-271463">
              <a:buFont typeface="Arial"/>
              <a:buChar char="•"/>
            </a:pPr>
            <a:endParaRPr lang="sv-SE" dirty="0"/>
          </a:p>
          <a:p>
            <a:pPr marL="271463" indent="-271463">
              <a:buFont typeface="Arial"/>
              <a:buChar char="•"/>
            </a:pPr>
            <a:r>
              <a:rPr lang="sv-SE" dirty="0" smtClean="0"/>
              <a:t>MEN! Tillverkningskostnad: $2000 </a:t>
            </a:r>
          </a:p>
          <a:p>
            <a:pPr marL="271463" indent="-271463"/>
            <a:r>
              <a:rPr lang="sv-SE" dirty="0" smtClean="0"/>
              <a:t>	(jfr. $300 för en vanlig kopiator, 25 kopior </a:t>
            </a:r>
          </a:p>
          <a:p>
            <a:pPr marL="271463" indent="-271463"/>
            <a:r>
              <a:rPr lang="sv-SE" dirty="0" smtClean="0"/>
              <a:t>	per dag)</a:t>
            </a:r>
          </a:p>
          <a:p>
            <a:pPr marL="285750" indent="-285750">
              <a:buFont typeface="Arial"/>
              <a:buChar char="•"/>
            </a:pPr>
            <a:endParaRPr lang="sv-SE" dirty="0"/>
          </a:p>
          <a:p>
            <a:pPr marL="285750" indent="-285750">
              <a:buFont typeface="Arial"/>
              <a:buChar char="•"/>
            </a:pPr>
            <a:r>
              <a:rPr lang="sv-SE" dirty="0" smtClean="0"/>
              <a:t>Kommersialiseringsproblem! Nekad av Kodak, GE och IBM som partner</a:t>
            </a:r>
          </a:p>
          <a:p>
            <a:pPr marL="285750" indent="-285750">
              <a:buFont typeface="Arial"/>
              <a:buChar char="•"/>
            </a:pPr>
            <a:endParaRPr lang="sv-SE" dirty="0"/>
          </a:p>
          <a:p>
            <a:pPr marL="285750" indent="-285750">
              <a:buFont typeface="Arial"/>
              <a:buChar char="•"/>
            </a:pPr>
            <a:r>
              <a:rPr lang="sv-SE" dirty="0" smtClean="0"/>
              <a:t>Xerox (f.d. </a:t>
            </a:r>
            <a:r>
              <a:rPr lang="sv-SE" dirty="0" err="1" smtClean="0"/>
              <a:t>Haloid</a:t>
            </a:r>
            <a:r>
              <a:rPr lang="sv-SE" dirty="0" smtClean="0"/>
              <a:t>) lanserade en leasingtjänst: $95 per månad med ingående service och underhåll. 4 cents per kopia över 2000 per månad</a:t>
            </a:r>
          </a:p>
          <a:p>
            <a:pPr marL="285750" indent="-285750">
              <a:buFont typeface="Arial"/>
              <a:buChar char="•"/>
            </a:pPr>
            <a:endParaRPr lang="sv-SE" dirty="0"/>
          </a:p>
          <a:p>
            <a:pPr marL="285750" indent="-285750">
              <a:buFont typeface="Arial"/>
              <a:buChar char="•"/>
            </a:pPr>
            <a:r>
              <a:rPr lang="sv-SE" dirty="0" smtClean="0"/>
              <a:t>I snitt över 2000 kopior per </a:t>
            </a:r>
            <a:r>
              <a:rPr lang="sv-SE" b="1" dirty="0" smtClean="0"/>
              <a:t>dag</a:t>
            </a:r>
            <a:r>
              <a:rPr lang="sv-SE" dirty="0" smtClean="0"/>
              <a:t> och Xerox växte med 41% per år i över 10 år</a:t>
            </a:r>
            <a:endParaRPr lang="sv-SE" dirty="0"/>
          </a:p>
          <a:p>
            <a:endParaRPr lang="sv-S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240401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 name="Grupp 8"/>
          <p:cNvGrpSpPr/>
          <p:nvPr/>
        </p:nvGrpSpPr>
        <p:grpSpPr>
          <a:xfrm rot="19588075">
            <a:off x="1862499" y="2404598"/>
            <a:ext cx="2782730" cy="1896503"/>
            <a:chOff x="1752599" y="110410"/>
            <a:chExt cx="5607835" cy="6296815"/>
          </a:xfrm>
        </p:grpSpPr>
        <p:pic>
          <p:nvPicPr>
            <p:cNvPr id="7" name="Bildobjekt 6" descr="Skärmavbild 2014-10-03 kl. 09.26.39.png"/>
            <p:cNvPicPr>
              <a:picLocks noChangeAspect="1"/>
            </p:cNvPicPr>
            <p:nvPr/>
          </p:nvPicPr>
          <p:blipFill>
            <a:blip r:embed="rId3"/>
            <a:stretch>
              <a:fillRect/>
            </a:stretch>
          </p:blipFill>
          <p:spPr>
            <a:xfrm>
              <a:off x="1752600" y="3545792"/>
              <a:ext cx="5607834" cy="2861433"/>
            </a:xfrm>
            <a:prstGeom prst="rect">
              <a:avLst/>
            </a:prstGeom>
          </p:spPr>
        </p:pic>
        <p:pic>
          <p:nvPicPr>
            <p:cNvPr id="8" name="Bildobjekt 7" descr="Skärmavbild 2014-10-03 kl. 09.26.02.png"/>
            <p:cNvPicPr>
              <a:picLocks noChangeAspect="1"/>
            </p:cNvPicPr>
            <p:nvPr/>
          </p:nvPicPr>
          <p:blipFill>
            <a:blip r:embed="rId4"/>
            <a:stretch>
              <a:fillRect/>
            </a:stretch>
          </p:blipFill>
          <p:spPr>
            <a:xfrm>
              <a:off x="1752599" y="110410"/>
              <a:ext cx="5607759" cy="3435383"/>
            </a:xfrm>
            <a:prstGeom prst="rect">
              <a:avLst/>
            </a:prstGeom>
          </p:spPr>
        </p:pic>
      </p:grpSp>
      <p:sp>
        <p:nvSpPr>
          <p:cNvPr id="3" name="Rubrik 2"/>
          <p:cNvSpPr>
            <a:spLocks noGrp="1"/>
          </p:cNvSpPr>
          <p:nvPr>
            <p:ph type="title"/>
          </p:nvPr>
        </p:nvSpPr>
        <p:spPr/>
        <p:txBody>
          <a:bodyPr>
            <a:normAutofit/>
          </a:bodyPr>
          <a:lstStyle/>
          <a:p>
            <a:r>
              <a:rPr lang="sv-SE" dirty="0" smtClean="0"/>
              <a:t>Ytterligare 2 exempel</a:t>
            </a:r>
            <a:endParaRPr lang="sv" dirty="0"/>
          </a:p>
        </p:txBody>
      </p:sp>
      <p:pic>
        <p:nvPicPr>
          <p:cNvPr id="9" name="Bildobjekt 8" descr="Skärmavbild 2014-10-03 kl. 09.25.21.png"/>
          <p:cNvPicPr>
            <a:picLocks noChangeAspect="1"/>
          </p:cNvPicPr>
          <p:nvPr/>
        </p:nvPicPr>
        <p:blipFill>
          <a:blip r:embed="rId5"/>
          <a:stretch>
            <a:fillRect/>
          </a:stretch>
        </p:blipFill>
        <p:spPr>
          <a:xfrm rot="1318865">
            <a:off x="4397214" y="3011003"/>
            <a:ext cx="2161220" cy="1552853"/>
          </a:xfrm>
          <a:prstGeom prst="rect">
            <a:avLst/>
          </a:prstGeom>
        </p:spPr>
      </p:pic>
      <p:pic>
        <p:nvPicPr>
          <p:cNvPr id="11" name="Bildobjekt 10" descr="Skärmavbild 2014-11-14 kl. 14.45.29.png"/>
          <p:cNvPicPr>
            <a:picLocks noChangeAspect="1"/>
          </p:cNvPicPr>
          <p:nvPr/>
        </p:nvPicPr>
        <p:blipFill>
          <a:blip r:embed="rId6"/>
          <a:stretch>
            <a:fillRect/>
          </a:stretch>
        </p:blipFill>
        <p:spPr>
          <a:xfrm>
            <a:off x="3102484" y="4653439"/>
            <a:ext cx="2717800" cy="762000"/>
          </a:xfrm>
          <a:prstGeom prst="rect">
            <a:avLst/>
          </a:prstGeom>
          <a:ln>
            <a:solidFill>
              <a:schemeClr val="tx1"/>
            </a:solidFill>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ankebubbla 4"/>
          <p:cNvSpPr/>
          <p:nvPr/>
        </p:nvSpPr>
        <p:spPr>
          <a:xfrm>
            <a:off x="711200" y="649294"/>
            <a:ext cx="7797800" cy="3184523"/>
          </a:xfrm>
          <a:prstGeom prst="cloud">
            <a:avLst/>
          </a:prstGeom>
          <a:solidFill>
            <a:schemeClr val="bg1">
              <a:lumMod val="75000"/>
            </a:schemeClr>
          </a:solidFill>
          <a:ln w="5715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lIns="91368" tIns="45684" rIns="91368" bIns="45684" anchor="ctr"/>
          <a:lstStyle/>
          <a:p>
            <a:pPr algn="ctr">
              <a:defRPr/>
            </a:pPr>
            <a:endParaRPr lang="sv-SE"/>
          </a:p>
        </p:txBody>
      </p:sp>
      <p:sp>
        <p:nvSpPr>
          <p:cNvPr id="2" name="Rubrik 1"/>
          <p:cNvSpPr>
            <a:spLocks noGrp="1"/>
          </p:cNvSpPr>
          <p:nvPr>
            <p:ph type="title"/>
          </p:nvPr>
        </p:nvSpPr>
        <p:spPr>
          <a:xfrm>
            <a:off x="1663700" y="965209"/>
            <a:ext cx="6616700" cy="2412998"/>
          </a:xfrm>
        </p:spPr>
        <p:txBody>
          <a:bodyPr>
            <a:noAutofit/>
          </a:bodyPr>
          <a:lstStyle/>
          <a:p>
            <a:pPr>
              <a:defRPr/>
            </a:pPr>
            <a:r>
              <a:rPr lang="en-GB" sz="1800" dirty="0" smtClean="0"/>
              <a:t>Given the daily efforts in industry to reduce </a:t>
            </a:r>
            <a:r>
              <a:rPr lang="en-GB" sz="1800" dirty="0" err="1" smtClean="0"/>
              <a:t>costS</a:t>
            </a:r>
            <a:r>
              <a:rPr lang="en-GB" sz="1800" dirty="0" smtClean="0"/>
              <a:t> and improve competitiveness and profits, </a:t>
            </a:r>
            <a:r>
              <a:rPr lang="en-GB" sz="1800" b="1" dirty="0" smtClean="0"/>
              <a:t>why aren’t these profitable sustainability improvements widely introduced</a:t>
            </a:r>
            <a:r>
              <a:rPr lang="en-GB" sz="2600" b="1" dirty="0" smtClean="0"/>
              <a:t>? </a:t>
            </a:r>
            <a:endParaRPr lang="en-GB" sz="2600" b="1" dirty="0"/>
          </a:p>
        </p:txBody>
      </p:sp>
      <p:pic>
        <p:nvPicPr>
          <p:cNvPr id="59396" name="Bildobjekt 5"/>
          <p:cNvPicPr>
            <a:picLocks noChangeAspect="1"/>
          </p:cNvPicPr>
          <p:nvPr/>
        </p:nvPicPr>
        <p:blipFill>
          <a:blip r:embed="rId3"/>
          <a:srcRect/>
          <a:stretch>
            <a:fillRect/>
          </a:stretch>
        </p:blipFill>
        <p:spPr bwMode="auto">
          <a:xfrm>
            <a:off x="1839910" y="4459294"/>
            <a:ext cx="5067300" cy="2260598"/>
          </a:xfrm>
          <a:prstGeom prst="rect">
            <a:avLst/>
          </a:prstGeom>
          <a:noFill/>
          <a:ln w="9525">
            <a:noFill/>
            <a:miter lim="800000"/>
            <a:headEnd/>
            <a:tailEnd/>
          </a:ln>
        </p:spPr>
      </p:pic>
      <p:sp>
        <p:nvSpPr>
          <p:cNvPr id="7" name="Ellips 6"/>
          <p:cNvSpPr/>
          <p:nvPr/>
        </p:nvSpPr>
        <p:spPr>
          <a:xfrm>
            <a:off x="4259260" y="4038603"/>
            <a:ext cx="228600" cy="196853"/>
          </a:xfrm>
          <a:prstGeom prst="ellipse">
            <a:avLst/>
          </a:prstGeom>
          <a:solidFill>
            <a:srgbClr val="A6A6A6"/>
          </a:solidFill>
          <a:ln>
            <a:noFill/>
          </a:ln>
        </p:spPr>
        <p:style>
          <a:lnRef idx="1">
            <a:schemeClr val="accent1"/>
          </a:lnRef>
          <a:fillRef idx="3">
            <a:schemeClr val="accent1"/>
          </a:fillRef>
          <a:effectRef idx="2">
            <a:schemeClr val="accent1"/>
          </a:effectRef>
          <a:fontRef idx="minor">
            <a:schemeClr val="lt1"/>
          </a:fontRef>
        </p:style>
        <p:txBody>
          <a:bodyPr lIns="91368" tIns="45684" rIns="91368" bIns="45684" anchor="ctr"/>
          <a:lstStyle/>
          <a:p>
            <a:pPr algn="ctr">
              <a:defRPr/>
            </a:pPr>
            <a:endParaRPr lang="sv-SE"/>
          </a:p>
        </p:txBody>
      </p:sp>
      <p:sp>
        <p:nvSpPr>
          <p:cNvPr id="8" name="Ellips 7"/>
          <p:cNvSpPr/>
          <p:nvPr/>
        </p:nvSpPr>
        <p:spPr>
          <a:xfrm>
            <a:off x="4030665" y="4459290"/>
            <a:ext cx="111130" cy="95250"/>
          </a:xfrm>
          <a:prstGeom prst="ellipse">
            <a:avLst/>
          </a:prstGeom>
          <a:solidFill>
            <a:srgbClr val="A6A6A6"/>
          </a:solidFill>
          <a:ln>
            <a:noFill/>
          </a:ln>
        </p:spPr>
        <p:style>
          <a:lnRef idx="1">
            <a:schemeClr val="accent1"/>
          </a:lnRef>
          <a:fillRef idx="3">
            <a:schemeClr val="accent1"/>
          </a:fillRef>
          <a:effectRef idx="2">
            <a:schemeClr val="accent1"/>
          </a:effectRef>
          <a:fontRef idx="minor">
            <a:schemeClr val="lt1"/>
          </a:fontRef>
        </p:style>
        <p:txBody>
          <a:bodyPr lIns="91368" tIns="45684" rIns="91368" bIns="45684" anchor="ctr"/>
          <a:lstStyle/>
          <a:p>
            <a:pPr algn="ctr">
              <a:defRPr/>
            </a:pPr>
            <a:endParaRPr lang="sv-SE"/>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Bildobjekt 4" descr="risk_measurement_anim_500_clr_9257.gif"/>
          <p:cNvPicPr>
            <a:picLocks noChangeAspect="1"/>
          </p:cNvPicPr>
          <p:nvPr/>
        </p:nvPicPr>
        <p:blipFill>
          <a:blip r:embed="rId3"/>
          <a:stretch>
            <a:fillRect/>
          </a:stretch>
        </p:blipFill>
        <p:spPr>
          <a:xfrm>
            <a:off x="1786465" y="1667932"/>
            <a:ext cx="5190070" cy="5190068"/>
          </a:xfrm>
          <a:prstGeom prst="rect">
            <a:avLst/>
          </a:prstGeom>
        </p:spPr>
      </p:pic>
      <p:sp>
        <p:nvSpPr>
          <p:cNvPr id="6" name="Rubrik 1"/>
          <p:cNvSpPr txBox="1">
            <a:spLocks/>
          </p:cNvSpPr>
          <p:nvPr/>
        </p:nvSpPr>
        <p:spPr>
          <a:xfrm>
            <a:off x="609600" y="274635"/>
            <a:ext cx="8229600" cy="1143000"/>
          </a:xfrm>
          <a:prstGeom prst="rect">
            <a:avLst/>
          </a:prstGeom>
        </p:spPr>
        <p:txBody>
          <a:bodyPr vert="horz" lIns="91368" tIns="45684" rIns="91368" bIns="45684" rtlCol="0" anchor="ctr">
            <a:normAutofit fontScale="75000" lnSpcReduction="20000"/>
          </a:bodyPr>
          <a:lstStyle>
            <a:lvl1pPr algn="l" defTabSz="456855" rtl="0" eaLnBrk="1" latinLnBrk="0" hangingPunct="1">
              <a:spcBef>
                <a:spcPct val="0"/>
              </a:spcBef>
              <a:buNone/>
              <a:defRPr sz="4400" kern="1200" cap="all">
                <a:solidFill>
                  <a:schemeClr val="tx1"/>
                </a:solidFill>
                <a:latin typeface="+mj-lt"/>
                <a:ea typeface="+mj-ea"/>
                <a:cs typeface="+mj-cs"/>
              </a:defRPr>
            </a:lvl1pPr>
          </a:lstStyle>
          <a:p>
            <a:r>
              <a:rPr lang="sv" dirty="0" smtClean="0"/>
              <a:t>Risker och barriärer kopplade till </a:t>
            </a:r>
            <a:r>
              <a:rPr lang="sv-SE" dirty="0" smtClean="0"/>
              <a:t>cirkulära affärsmodeller</a:t>
            </a:r>
            <a:endParaRPr lang="sv" dirty="0"/>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148799" y="4493065"/>
            <a:ext cx="3921449" cy="2364935"/>
          </a:xfrm>
          <a:prstGeom prst="rect">
            <a:avLst/>
          </a:prstGeom>
        </p:spPr>
      </p:pic>
      <p:sp>
        <p:nvSpPr>
          <p:cNvPr id="2" name="Rubrik 1"/>
          <p:cNvSpPr>
            <a:spLocks noGrp="1"/>
          </p:cNvSpPr>
          <p:nvPr>
            <p:ph type="title"/>
          </p:nvPr>
        </p:nvSpPr>
        <p:spPr>
          <a:xfrm>
            <a:off x="321573" y="-146210"/>
            <a:ext cx="8284614" cy="1684321"/>
          </a:xfrm>
        </p:spPr>
        <p:txBody>
          <a:bodyPr>
            <a:normAutofit/>
          </a:bodyPr>
          <a:lstStyle/>
          <a:p>
            <a:r>
              <a:rPr lang="sv" sz="3200" dirty="0"/>
              <a:t>Praktiska utmaningar för affärs-, design- och produktutveckling</a:t>
            </a:r>
            <a:endParaRPr lang="sv-SE" sz="3200" dirty="0"/>
          </a:p>
        </p:txBody>
      </p:sp>
      <p:sp>
        <p:nvSpPr>
          <p:cNvPr id="3" name="Platshållare för innehåll 2"/>
          <p:cNvSpPr>
            <a:spLocks noGrp="1"/>
          </p:cNvSpPr>
          <p:nvPr>
            <p:ph idx="1"/>
          </p:nvPr>
        </p:nvSpPr>
        <p:spPr>
          <a:xfrm>
            <a:off x="321572" y="1417638"/>
            <a:ext cx="4349205" cy="4847695"/>
          </a:xfrm>
        </p:spPr>
        <p:txBody>
          <a:bodyPr>
            <a:normAutofit/>
          </a:bodyPr>
          <a:lstStyle/>
          <a:p>
            <a:pPr marL="0" indent="0">
              <a:buNone/>
            </a:pPr>
            <a:r>
              <a:rPr lang="en-GB" sz="1800" dirty="0" smtClean="0"/>
              <a:t>En </a:t>
            </a:r>
            <a:r>
              <a:rPr lang="en-GB" sz="1800" dirty="0" err="1" smtClean="0"/>
              <a:t>produkt</a:t>
            </a:r>
            <a:r>
              <a:rPr lang="en-GB" sz="1800" dirty="0" smtClean="0"/>
              <a:t> </a:t>
            </a:r>
            <a:r>
              <a:rPr lang="en-GB" sz="1800" dirty="0" err="1" smtClean="0"/>
              <a:t>blir</a:t>
            </a:r>
            <a:r>
              <a:rPr lang="en-GB" sz="1800" dirty="0" smtClean="0"/>
              <a:t> </a:t>
            </a:r>
            <a:r>
              <a:rPr lang="en-GB" sz="1800" dirty="0" err="1" smtClean="0"/>
              <a:t>föråldrad</a:t>
            </a:r>
            <a:r>
              <a:rPr lang="en-GB" sz="1800" dirty="0" smtClean="0"/>
              <a:t> </a:t>
            </a:r>
            <a:r>
              <a:rPr lang="en-GB" sz="1800" dirty="0" err="1" smtClean="0"/>
              <a:t>för</a:t>
            </a:r>
            <a:r>
              <a:rPr lang="en-GB" sz="1800" dirty="0" smtClean="0"/>
              <a:t> </a:t>
            </a:r>
            <a:r>
              <a:rPr lang="en-GB" sz="1800" dirty="0" err="1" smtClean="0"/>
              <a:t>att</a:t>
            </a:r>
            <a:r>
              <a:rPr lang="en-GB" sz="1800" dirty="0" smtClean="0"/>
              <a:t> den </a:t>
            </a:r>
            <a:r>
              <a:rPr lang="en-GB" sz="1800" dirty="0" err="1" smtClean="0"/>
              <a:t>inte</a:t>
            </a:r>
            <a:r>
              <a:rPr lang="en-GB" sz="1800" dirty="0" smtClean="0"/>
              <a:t> </a:t>
            </a:r>
            <a:r>
              <a:rPr lang="en-GB" sz="1800" dirty="0" err="1" smtClean="0"/>
              <a:t>kan</a:t>
            </a:r>
            <a:r>
              <a:rPr lang="en-GB" sz="1800" dirty="0" smtClean="0"/>
              <a:t> </a:t>
            </a:r>
            <a:r>
              <a:rPr lang="en-GB" sz="1800" dirty="0" err="1" smtClean="0"/>
              <a:t>förändras</a:t>
            </a:r>
            <a:r>
              <a:rPr lang="en-GB" sz="1800" dirty="0" smtClean="0"/>
              <a:t>: </a:t>
            </a:r>
          </a:p>
          <a:p>
            <a:pPr marL="0" indent="0">
              <a:buNone/>
            </a:pPr>
            <a:endParaRPr lang="en-GB" sz="1800" dirty="0" smtClean="0"/>
          </a:p>
          <a:p>
            <a:r>
              <a:rPr lang="en-GB" sz="1800" dirty="0" smtClean="0"/>
              <a:t>“A product may be retired for myriad reasons including that it is broken, out of style, or has become inefficient due to technology obsolescence. In these cases, the product was not able to adapt to change—it was unable to self-heal, it could not modify or reconfigure to meet changing fashion needs, or it could not be upgraded, for physical or economic reasons, to utilize new technology” (</a:t>
            </a:r>
            <a:r>
              <a:rPr lang="en-GB" sz="1800" dirty="0" err="1" smtClean="0"/>
              <a:t>Kasarda</a:t>
            </a:r>
            <a:r>
              <a:rPr lang="en-GB" sz="1800" dirty="0" smtClean="0"/>
              <a:t>, 2007)</a:t>
            </a:r>
          </a:p>
          <a:p>
            <a:endParaRPr lang="en-GB" sz="1800" dirty="0"/>
          </a:p>
        </p:txBody>
      </p:sp>
      <p:pic>
        <p:nvPicPr>
          <p:cNvPr id="4" name="Bildobjekt 3"/>
          <p:cNvPicPr>
            <a:picLocks noChangeAspect="1"/>
          </p:cNvPicPr>
          <p:nvPr/>
        </p:nvPicPr>
        <p:blipFill>
          <a:blip r:embed="rId4"/>
          <a:stretch>
            <a:fillRect/>
          </a:stretch>
        </p:blipFill>
        <p:spPr>
          <a:xfrm>
            <a:off x="6120875" y="1417638"/>
            <a:ext cx="2485312" cy="1655337"/>
          </a:xfrm>
          <a:prstGeom prst="rect">
            <a:avLst/>
          </a:prstGeom>
        </p:spPr>
      </p:pic>
      <p:pic>
        <p:nvPicPr>
          <p:cNvPr id="5" name="Bildobjekt 4"/>
          <p:cNvPicPr>
            <a:picLocks noChangeAspect="1"/>
          </p:cNvPicPr>
          <p:nvPr/>
        </p:nvPicPr>
        <p:blipFill>
          <a:blip r:embed="rId5"/>
          <a:stretch>
            <a:fillRect/>
          </a:stretch>
        </p:blipFill>
        <p:spPr>
          <a:xfrm>
            <a:off x="5148799" y="3287807"/>
            <a:ext cx="3457388" cy="162328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248120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a:xfrm>
            <a:off x="622299" y="316678"/>
            <a:ext cx="7927975" cy="1143000"/>
          </a:xfrm>
        </p:spPr>
        <p:txBody>
          <a:bodyPr>
            <a:normAutofit/>
          </a:bodyPr>
          <a:lstStyle/>
          <a:p>
            <a:r>
              <a:rPr lang="sv-SE" sz="3600" dirty="0" smtClean="0"/>
              <a:t>Adaptiv design – en lösning?</a:t>
            </a:r>
            <a:endParaRPr lang="sv-SE" sz="3600" dirty="0"/>
          </a:p>
        </p:txBody>
      </p:sp>
      <p:pic>
        <p:nvPicPr>
          <p:cNvPr id="3" name="Bildobjekt 2"/>
          <p:cNvPicPr>
            <a:picLocks noChangeAspect="1"/>
          </p:cNvPicPr>
          <p:nvPr/>
        </p:nvPicPr>
        <p:blipFill>
          <a:blip r:embed="rId3"/>
          <a:stretch>
            <a:fillRect/>
          </a:stretch>
        </p:blipFill>
        <p:spPr>
          <a:xfrm>
            <a:off x="4395964" y="1477143"/>
            <a:ext cx="4154311" cy="3121668"/>
          </a:xfrm>
          <a:prstGeom prst="rect">
            <a:avLst/>
          </a:prstGeom>
          <a:ln>
            <a:solidFill>
              <a:srgbClr val="000000"/>
            </a:solidFill>
          </a:ln>
        </p:spPr>
      </p:pic>
      <p:pic>
        <p:nvPicPr>
          <p:cNvPr id="4" name="Bildobjekt 3"/>
          <p:cNvPicPr>
            <a:picLocks noChangeAspect="1"/>
          </p:cNvPicPr>
          <p:nvPr/>
        </p:nvPicPr>
        <p:blipFill rotWithShape="1">
          <a:blip r:embed="rId4"/>
          <a:srcRect l="9220" r="10072"/>
          <a:stretch/>
        </p:blipFill>
        <p:spPr>
          <a:xfrm>
            <a:off x="622300" y="1477143"/>
            <a:ext cx="3541889" cy="3121668"/>
          </a:xfrm>
          <a:prstGeom prst="rect">
            <a:avLst/>
          </a:prstGeom>
          <a:ln>
            <a:solidFill>
              <a:srgbClr val="000000"/>
            </a:solidFill>
          </a:ln>
        </p:spPr>
      </p:pic>
      <p:sp>
        <p:nvSpPr>
          <p:cNvPr id="5" name="textruta 4"/>
          <p:cNvSpPr txBox="1"/>
          <p:nvPr/>
        </p:nvSpPr>
        <p:spPr>
          <a:xfrm>
            <a:off x="622298" y="4882444"/>
            <a:ext cx="7823357" cy="923330"/>
          </a:xfrm>
          <a:prstGeom prst="rect">
            <a:avLst/>
          </a:prstGeom>
          <a:noFill/>
        </p:spPr>
        <p:txBody>
          <a:bodyPr wrap="square" rtlCol="0">
            <a:spAutoFit/>
          </a:bodyPr>
          <a:lstStyle/>
          <a:p>
            <a:r>
              <a:rPr lang="sv" b="1" dirty="0" smtClean="0"/>
              <a:t>Puzzlephone</a:t>
            </a:r>
            <a:r>
              <a:rPr lang="sv" dirty="0" smtClean="0"/>
              <a:t>:</a:t>
            </a:r>
          </a:p>
          <a:p>
            <a:endParaRPr lang="sv" dirty="0" smtClean="0"/>
          </a:p>
          <a:p>
            <a:r>
              <a:rPr lang="sv" dirty="0" smtClean="0"/>
              <a:t>En modulär telefon med utbyttbara komponenter och en livslängd på 10 år</a:t>
            </a:r>
            <a:r>
              <a:rPr lang="sv-SE" dirty="0" smtClean="0"/>
              <a:t>!</a:t>
            </a:r>
            <a:endParaRPr lang="sv" dirty="0"/>
          </a:p>
        </p:txBody>
      </p:sp>
      <p:pic>
        <p:nvPicPr>
          <p:cNvPr id="6" name="Bildobjekt 5" descr="Screen Shot 2015-03-14 at 13.49.09 pm.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9456" y="1849460"/>
            <a:ext cx="7696200" cy="2341540"/>
          </a:xfrm>
          <a:prstGeom prst="rect">
            <a:avLst/>
          </a:prstGeom>
          <a:ln>
            <a:solidFill>
              <a:schemeClr val="tx1"/>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224199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
          </a:p>
        </p:txBody>
      </p:sp>
      <p:pic>
        <p:nvPicPr>
          <p:cNvPr id="3" name="Bildobjekt 2"/>
          <p:cNvPicPr>
            <a:picLocks noChangeAspect="1"/>
          </p:cNvPicPr>
          <p:nvPr/>
        </p:nvPicPr>
        <p:blipFill>
          <a:blip r:embed="rId3"/>
          <a:stretch>
            <a:fillRect/>
          </a:stretch>
        </p:blipFill>
        <p:spPr>
          <a:xfrm>
            <a:off x="5630333" y="1879600"/>
            <a:ext cx="2692400" cy="3810000"/>
          </a:xfrm>
          <a:prstGeom prst="rect">
            <a:avLst/>
          </a:prstGeom>
        </p:spPr>
      </p:pic>
      <p:pic>
        <p:nvPicPr>
          <p:cNvPr id="4" name="Bildobjekt 3"/>
          <p:cNvPicPr>
            <a:picLocks noChangeAspect="1"/>
          </p:cNvPicPr>
          <p:nvPr/>
        </p:nvPicPr>
        <p:blipFill>
          <a:blip r:embed="rId4"/>
          <a:stretch>
            <a:fillRect/>
          </a:stretch>
        </p:blipFill>
        <p:spPr>
          <a:xfrm>
            <a:off x="251884" y="2317750"/>
            <a:ext cx="3492500" cy="22225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ormAutofit fontScale="90000"/>
          </a:bodyPr>
          <a:lstStyle/>
          <a:p>
            <a:r>
              <a:rPr lang="en-US" dirty="0" err="1" smtClean="0"/>
              <a:t>Viktoria</a:t>
            </a:r>
            <a:r>
              <a:rPr lang="en-US" dirty="0" smtClean="0"/>
              <a:t> </a:t>
            </a:r>
            <a:br>
              <a:rPr lang="en-US" dirty="0" smtClean="0"/>
            </a:br>
            <a:r>
              <a:rPr lang="en-US" sz="3111" dirty="0" smtClean="0"/>
              <a:t>– </a:t>
            </a:r>
            <a:r>
              <a:rPr lang="en-US" sz="3111" dirty="0" err="1" smtClean="0"/>
              <a:t>ett</a:t>
            </a:r>
            <a:r>
              <a:rPr lang="en-US" sz="3111" dirty="0" smtClean="0"/>
              <a:t> </a:t>
            </a:r>
            <a:r>
              <a:rPr lang="en-US" sz="3111" dirty="0" err="1" smtClean="0"/>
              <a:t>av</a:t>
            </a:r>
            <a:r>
              <a:rPr lang="en-US" sz="3111" dirty="0" smtClean="0"/>
              <a:t> </a:t>
            </a:r>
            <a:r>
              <a:rPr lang="en-US" sz="3111" dirty="0" err="1" smtClean="0"/>
              <a:t>Sveriges</a:t>
            </a:r>
            <a:r>
              <a:rPr lang="en-US" sz="3111" dirty="0" smtClean="0"/>
              <a:t> </a:t>
            </a:r>
            <a:r>
              <a:rPr lang="en-US" sz="3111" dirty="0" err="1" smtClean="0"/>
              <a:t>forskningsinstitut</a:t>
            </a:r>
            <a:endParaRPr lang="en-US" sz="4000" dirty="0"/>
          </a:p>
        </p:txBody>
      </p:sp>
      <p:pic>
        <p:nvPicPr>
          <p:cNvPr id="7" name="Bildobjekt 6"/>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5593" y="1214443"/>
            <a:ext cx="9618133" cy="5389558"/>
          </a:xfrm>
          <a:prstGeom prst="rect">
            <a:avLst/>
          </a:prstGeom>
        </p:spPr>
      </p:pic>
      <p:sp>
        <p:nvSpPr>
          <p:cNvPr id="5" name="Rektangel 4"/>
          <p:cNvSpPr/>
          <p:nvPr/>
        </p:nvSpPr>
        <p:spPr>
          <a:xfrm>
            <a:off x="6096000" y="4368800"/>
            <a:ext cx="3048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
          </a:p>
        </p:txBody>
      </p:sp>
      <p:sp>
        <p:nvSpPr>
          <p:cNvPr id="8" name="Rektangel 7"/>
          <p:cNvSpPr/>
          <p:nvPr/>
        </p:nvSpPr>
        <p:spPr>
          <a:xfrm rot="16200000">
            <a:off x="6984999" y="1172104"/>
            <a:ext cx="3048000" cy="3539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 dirty="0" smtClean="0"/>
              <a:t>Vanliga kundreaktioner</a:t>
            </a:r>
            <a:endParaRPr lang="sv" dirty="0"/>
          </a:p>
        </p:txBody>
      </p:sp>
      <p:pic>
        <p:nvPicPr>
          <p:cNvPr id="4" name="Bildobjekt 3"/>
          <p:cNvPicPr>
            <a:picLocks noChangeAspect="1"/>
          </p:cNvPicPr>
          <p:nvPr/>
        </p:nvPicPr>
        <p:blipFill>
          <a:blip r:embed="rId3"/>
          <a:stretch>
            <a:fillRect/>
          </a:stretch>
        </p:blipFill>
        <p:spPr>
          <a:xfrm>
            <a:off x="457199" y="1758974"/>
            <a:ext cx="4947357" cy="3006206"/>
          </a:xfrm>
          <a:prstGeom prst="rect">
            <a:avLst/>
          </a:prstGeom>
        </p:spPr>
      </p:pic>
      <p:pic>
        <p:nvPicPr>
          <p:cNvPr id="5" name="Bildobjekt 4"/>
          <p:cNvPicPr>
            <a:picLocks noChangeAspect="1"/>
          </p:cNvPicPr>
          <p:nvPr/>
        </p:nvPicPr>
        <p:blipFill>
          <a:blip r:embed="rId4"/>
          <a:stretch>
            <a:fillRect/>
          </a:stretch>
        </p:blipFill>
        <p:spPr>
          <a:xfrm>
            <a:off x="5846704" y="3019778"/>
            <a:ext cx="3043296" cy="2282472"/>
          </a:xfrm>
          <a:prstGeom prst="rect">
            <a:avLst/>
          </a:prstGeom>
        </p:spPr>
      </p:pic>
      <p:sp>
        <p:nvSpPr>
          <p:cNvPr id="6" name="textruta 5"/>
          <p:cNvSpPr txBox="1"/>
          <p:nvPr/>
        </p:nvSpPr>
        <p:spPr>
          <a:xfrm>
            <a:off x="677333" y="5063067"/>
            <a:ext cx="6731530" cy="584776"/>
          </a:xfrm>
          <a:prstGeom prst="rect">
            <a:avLst/>
          </a:prstGeom>
          <a:noFill/>
        </p:spPr>
        <p:txBody>
          <a:bodyPr wrap="none" rtlCol="0">
            <a:spAutoFit/>
          </a:bodyPr>
          <a:lstStyle/>
          <a:p>
            <a:r>
              <a:rPr lang="sv" sz="3200" dirty="0" smtClean="0"/>
              <a:t>Råd: Jämför inte äpplen med päron!</a:t>
            </a:r>
            <a:endParaRPr lang="sv"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308826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648714"/>
            <a:ext cx="8229600" cy="1143000"/>
          </a:xfrm>
        </p:spPr>
        <p:txBody>
          <a:bodyPr>
            <a:normAutofit fontScale="90000"/>
          </a:bodyPr>
          <a:lstStyle/>
          <a:p>
            <a:r>
              <a:rPr lang="sv-SE" dirty="0" smtClean="0"/>
              <a:t>Internet </a:t>
            </a:r>
            <a:r>
              <a:rPr lang="sv-SE" dirty="0" err="1" smtClean="0"/>
              <a:t>of</a:t>
            </a:r>
            <a:r>
              <a:rPr lang="sv-SE" dirty="0" smtClean="0"/>
              <a:t> </a:t>
            </a:r>
            <a:r>
              <a:rPr lang="sv-SE" dirty="0" err="1" smtClean="0"/>
              <a:t>things</a:t>
            </a:r>
            <a:r>
              <a:rPr lang="sv-SE" dirty="0" smtClean="0"/>
              <a:t/>
            </a:r>
            <a:br>
              <a:rPr lang="sv-SE" dirty="0" smtClean="0"/>
            </a:br>
            <a:r>
              <a:rPr lang="sv-SE" cap="none" dirty="0" smtClean="0"/>
              <a:t>- En möjliggörare av cirkulära affärsmodeller</a:t>
            </a:r>
            <a:endParaRPr lang="sv-SE" cap="none" dirty="0"/>
          </a:p>
        </p:txBody>
      </p:sp>
      <p:sp>
        <p:nvSpPr>
          <p:cNvPr id="4" name="Platshållare för innehåll 3"/>
          <p:cNvSpPr>
            <a:spLocks noGrp="1"/>
          </p:cNvSpPr>
          <p:nvPr>
            <p:ph idx="1"/>
          </p:nvPr>
        </p:nvSpPr>
        <p:spPr>
          <a:xfrm>
            <a:off x="457200" y="2410695"/>
            <a:ext cx="8229600" cy="4009453"/>
          </a:xfrm>
        </p:spPr>
        <p:txBody>
          <a:bodyPr>
            <a:normAutofit lnSpcReduction="10000"/>
          </a:bodyPr>
          <a:lstStyle/>
          <a:p>
            <a:r>
              <a:rPr lang="sv-SE" dirty="0" smtClean="0"/>
              <a:t>GPS-position</a:t>
            </a:r>
          </a:p>
          <a:p>
            <a:r>
              <a:rPr lang="sv-SE" dirty="0" smtClean="0"/>
              <a:t>Sensorteknologi</a:t>
            </a:r>
          </a:p>
          <a:p>
            <a:r>
              <a:rPr lang="sv-SE" dirty="0" smtClean="0"/>
              <a:t>24/7 uppkoppling</a:t>
            </a:r>
          </a:p>
          <a:p>
            <a:pPr marL="0" indent="0">
              <a:buNone/>
            </a:pPr>
            <a:endParaRPr lang="sv-SE" dirty="0" smtClean="0"/>
          </a:p>
          <a:p>
            <a:r>
              <a:rPr lang="sv-SE" dirty="0" smtClean="0"/>
              <a:t>Nu kan vi veta: </a:t>
            </a:r>
          </a:p>
          <a:p>
            <a:pPr lvl="1"/>
            <a:r>
              <a:rPr lang="sv-SE" dirty="0" smtClean="0"/>
              <a:t>Var prylar är, </a:t>
            </a:r>
          </a:p>
          <a:p>
            <a:pPr lvl="1"/>
            <a:r>
              <a:rPr lang="sv-SE" dirty="0" smtClean="0"/>
              <a:t>Hur de används</a:t>
            </a:r>
          </a:p>
          <a:p>
            <a:pPr lvl="1"/>
            <a:r>
              <a:rPr lang="sv-SE" dirty="0" smtClean="0"/>
              <a:t>Hur mycket</a:t>
            </a:r>
            <a:r>
              <a:rPr lang="sv-SE" dirty="0"/>
              <a:t> </a:t>
            </a:r>
            <a:r>
              <a:rPr lang="sv-SE" dirty="0" smtClean="0"/>
              <a:t>de används</a:t>
            </a:r>
            <a:endParaRPr lang="sv-SE" dirty="0"/>
          </a:p>
        </p:txBody>
      </p:sp>
      <p:pic>
        <p:nvPicPr>
          <p:cNvPr id="3" name="Bildobjekt 2"/>
          <p:cNvPicPr>
            <a:picLocks noChangeAspect="1"/>
          </p:cNvPicPr>
          <p:nvPr/>
        </p:nvPicPr>
        <p:blipFill>
          <a:blip r:embed="rId3"/>
          <a:stretch>
            <a:fillRect/>
          </a:stretch>
        </p:blipFill>
        <p:spPr>
          <a:xfrm>
            <a:off x="4461093" y="1881141"/>
            <a:ext cx="4225707" cy="331337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 sz="3500" dirty="0" smtClean="0"/>
              <a:t>Organisatoriska implikationer</a:t>
            </a:r>
            <a:endParaRPr lang="sv" sz="3500" dirty="0"/>
          </a:p>
        </p:txBody>
      </p:sp>
      <p:pic>
        <p:nvPicPr>
          <p:cNvPr id="3" name="Bildobjekt 2"/>
          <p:cNvPicPr>
            <a:picLocks noChangeAspect="1"/>
          </p:cNvPicPr>
          <p:nvPr/>
        </p:nvPicPr>
        <p:blipFill>
          <a:blip r:embed="rId3"/>
          <a:stretch>
            <a:fillRect/>
          </a:stretch>
        </p:blipFill>
        <p:spPr>
          <a:xfrm>
            <a:off x="1416050" y="2146309"/>
            <a:ext cx="6210300" cy="378459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395242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 dirty="0" smtClean="0"/>
              <a:t>Hur öka takten?</a:t>
            </a:r>
            <a:endParaRPr lang="sv" dirty="0"/>
          </a:p>
        </p:txBody>
      </p:sp>
      <p:sp>
        <p:nvSpPr>
          <p:cNvPr id="3" name="Platshållare för innehåll 2"/>
          <p:cNvSpPr>
            <a:spLocks noGrp="1"/>
          </p:cNvSpPr>
          <p:nvPr>
            <p:ph idx="1"/>
          </p:nvPr>
        </p:nvSpPr>
        <p:spPr>
          <a:xfrm>
            <a:off x="457200" y="1600204"/>
            <a:ext cx="8467100" cy="4373138"/>
          </a:xfrm>
        </p:spPr>
        <p:txBody>
          <a:bodyPr>
            <a:normAutofit/>
          </a:bodyPr>
          <a:lstStyle/>
          <a:p>
            <a:pPr>
              <a:buNone/>
            </a:pPr>
            <a:r>
              <a:rPr lang="sv" b="1" dirty="0" smtClean="0">
                <a:solidFill>
                  <a:srgbClr val="0000FF"/>
                </a:solidFill>
              </a:rPr>
              <a:t>Öka företagens incitament att byta affärsmodell!</a:t>
            </a:r>
          </a:p>
          <a:p>
            <a:pPr>
              <a:buNone/>
            </a:pPr>
            <a:endParaRPr lang="sv" dirty="0" smtClean="0"/>
          </a:p>
          <a:p>
            <a:r>
              <a:rPr lang="sv" dirty="0" smtClean="0"/>
              <a:t>Skatteväxling</a:t>
            </a:r>
          </a:p>
          <a:p>
            <a:endParaRPr lang="sv" dirty="0" smtClean="0"/>
          </a:p>
          <a:p>
            <a:r>
              <a:rPr lang="sv" dirty="0" smtClean="0"/>
              <a:t>Efterfrågan</a:t>
            </a:r>
          </a:p>
          <a:p>
            <a:endParaRPr lang="sv" dirty="0" smtClean="0"/>
          </a:p>
          <a:p>
            <a:r>
              <a:rPr lang="sv" dirty="0" smtClean="0"/>
              <a:t>Kunskap om affärsmodellskiftets utmaningar och möjligheter</a:t>
            </a:r>
          </a:p>
        </p:txBody>
      </p:sp>
      <p:pic>
        <p:nvPicPr>
          <p:cNvPr id="4" name="Bildobjekt 3" descr="Skärmavbild 2014-08-26 kl. 15.07.03.png"/>
          <p:cNvPicPr>
            <a:picLocks noChangeAspect="1"/>
          </p:cNvPicPr>
          <p:nvPr/>
        </p:nvPicPr>
        <p:blipFill>
          <a:blip r:embed="rId3"/>
          <a:stretch>
            <a:fillRect/>
          </a:stretch>
        </p:blipFill>
        <p:spPr>
          <a:xfrm>
            <a:off x="4278598" y="2124368"/>
            <a:ext cx="3638931" cy="2400381"/>
          </a:xfrm>
          <a:prstGeom prst="rect">
            <a:avLst/>
          </a:prstGeom>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 dirty="0" smtClean="0"/>
              <a:t>Offentlig sektor – stor kund!</a:t>
            </a:r>
            <a:endParaRPr lang="sv" dirty="0"/>
          </a:p>
        </p:txBody>
      </p:sp>
      <p:sp>
        <p:nvSpPr>
          <p:cNvPr id="3" name="Rektangel 2"/>
          <p:cNvSpPr/>
          <p:nvPr/>
        </p:nvSpPr>
        <p:spPr>
          <a:xfrm>
            <a:off x="317515" y="1939286"/>
            <a:ext cx="8516070" cy="3139248"/>
          </a:xfrm>
          <a:prstGeom prst="rect">
            <a:avLst/>
          </a:prstGeom>
        </p:spPr>
        <p:txBody>
          <a:bodyPr wrap="square" lIns="91368" tIns="45684" rIns="91368" bIns="45684">
            <a:spAutoFit/>
          </a:bodyPr>
          <a:lstStyle/>
          <a:p>
            <a:r>
              <a:rPr lang="sv-SE" dirty="0" smtClean="0"/>
              <a:t>Olika mått på den offentliga sektorns storlek, </a:t>
            </a:r>
          </a:p>
          <a:p>
            <a:r>
              <a:rPr lang="sv-SE" sz="900" dirty="0" smtClean="0"/>
              <a:t>2012. </a:t>
            </a:r>
          </a:p>
          <a:p>
            <a:r>
              <a:rPr lang="sv-SE" sz="900" dirty="0" smtClean="0"/>
              <a:t>															Procent av BNP.</a:t>
            </a:r>
            <a:endParaRPr lang="sv-SE" dirty="0" smtClean="0"/>
          </a:p>
          <a:p>
            <a:r>
              <a:rPr lang="sv-SE" dirty="0" smtClean="0"/>
              <a:t>Offentliga myndigheters andel av det totala förädlingsvärdet 			18</a:t>
            </a:r>
          </a:p>
          <a:p>
            <a:r>
              <a:rPr lang="sv-SE" b="1" dirty="0" smtClean="0">
                <a:solidFill>
                  <a:srgbClr val="0000FF"/>
                </a:solidFill>
              </a:rPr>
              <a:t>Den offentliga sektorns konsumtion och investeringar				30</a:t>
            </a:r>
          </a:p>
          <a:p>
            <a:r>
              <a:rPr lang="sv-SE" dirty="0" smtClean="0"/>
              <a:t>Sysselsatta i offentlig sektor 										28</a:t>
            </a:r>
          </a:p>
          <a:p>
            <a:r>
              <a:rPr lang="sv-SE" dirty="0" smtClean="0"/>
              <a:t>Sysselsatta i offentlig sektor samt offentligt ägda företag 				33</a:t>
            </a:r>
          </a:p>
          <a:p>
            <a:r>
              <a:rPr lang="sv-SE" dirty="0" smtClean="0"/>
              <a:t>Den offentliga sektorns utgifter 										51</a:t>
            </a:r>
          </a:p>
          <a:p>
            <a:r>
              <a:rPr lang="sv-SE" dirty="0" smtClean="0"/>
              <a:t>Den offentliga sektorns inkomster 									50</a:t>
            </a:r>
          </a:p>
          <a:p>
            <a:endParaRPr lang="sv-SE" dirty="0" smtClean="0"/>
          </a:p>
          <a:p>
            <a:r>
              <a:rPr lang="sv-SE" sz="900" dirty="0" smtClean="0"/>
              <a:t>Måtten har satts i relation till BNP även om måtten inte alltid utgör en del av BNP, vilket beskrivs nedan. </a:t>
            </a:r>
          </a:p>
          <a:p>
            <a:r>
              <a:rPr lang="sv-SE" sz="900" dirty="0" smtClean="0"/>
              <a:t>Antalet sysselsatta är satt i relation till den totala sysselsättningen i Sverige. </a:t>
            </a:r>
          </a:p>
          <a:p>
            <a:r>
              <a:rPr lang="sv-SE" sz="900" dirty="0" smtClean="0"/>
              <a:t>Källa: SCB, Nationalräkenskaperna, RAMS.</a:t>
            </a:r>
            <a:endParaRPr lang="en-US" sz="900" dirty="0"/>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5"/>
            <a:ext cx="8229600" cy="1164698"/>
          </a:xfrm>
        </p:spPr>
        <p:txBody>
          <a:bodyPr>
            <a:normAutofit/>
          </a:bodyPr>
          <a:lstStyle/>
          <a:p>
            <a:pPr algn="ctr"/>
            <a:r>
              <a:rPr lang="sv" dirty="0" smtClean="0"/>
              <a:t>upphandling</a:t>
            </a:r>
            <a:endParaRPr lang="sv" dirty="0"/>
          </a:p>
        </p:txBody>
      </p:sp>
      <p:sp>
        <p:nvSpPr>
          <p:cNvPr id="5" name="Platshållare för innehåll 4"/>
          <p:cNvSpPr>
            <a:spLocks noGrp="1"/>
          </p:cNvSpPr>
          <p:nvPr>
            <p:ph idx="1"/>
          </p:nvPr>
        </p:nvSpPr>
        <p:spPr>
          <a:xfrm>
            <a:off x="457200" y="1439333"/>
            <a:ext cx="8229600" cy="4368803"/>
          </a:xfrm>
        </p:spPr>
        <p:txBody>
          <a:bodyPr/>
          <a:lstStyle/>
          <a:p>
            <a:r>
              <a:rPr lang="sv" dirty="0" smtClean="0"/>
              <a:t>Funktionsupphandling: </a:t>
            </a:r>
            <a:r>
              <a:rPr lang="sv-SE" sz="2400" i="1" dirty="0" smtClean="0"/>
              <a:t>köparen efterfrågar en viss funktionalitet</a:t>
            </a:r>
            <a:r>
              <a:rPr lang="sv-SE" sz="2400" dirty="0" smtClean="0"/>
              <a:t>, och således inte en viss preciserad tjänst, vara eller byggentreprenad i sig</a:t>
            </a:r>
            <a:endParaRPr lang="sv-SE" sz="2800" dirty="0" smtClean="0"/>
          </a:p>
          <a:p>
            <a:r>
              <a:rPr lang="sv-SE" sz="2800" dirty="0" smtClean="0"/>
              <a:t>======== Cirkulärt handlar snarare om ======</a:t>
            </a:r>
          </a:p>
          <a:p>
            <a:pPr>
              <a:spcAft>
                <a:spcPts val="1200"/>
              </a:spcAft>
            </a:pPr>
            <a:r>
              <a:rPr lang="sv-SE" sz="2800" dirty="0" smtClean="0"/>
              <a:t>Tillgång till …..</a:t>
            </a:r>
          </a:p>
          <a:p>
            <a:pPr>
              <a:spcAft>
                <a:spcPts val="1200"/>
              </a:spcAft>
            </a:pPr>
            <a:r>
              <a:rPr lang="sv-SE" sz="2800" dirty="0" smtClean="0"/>
              <a:t>Prestationen hos ….                        </a:t>
            </a:r>
            <a:r>
              <a:rPr lang="sv-SE" sz="2400" dirty="0" smtClean="0"/>
              <a:t>meter dike/dag</a:t>
            </a:r>
            <a:endParaRPr lang="sv-SE" sz="2800" dirty="0" smtClean="0"/>
          </a:p>
          <a:p>
            <a:pPr>
              <a:spcAft>
                <a:spcPts val="1200"/>
              </a:spcAft>
            </a:pPr>
            <a:r>
              <a:rPr lang="sv-SE" sz="2800" dirty="0" smtClean="0"/>
              <a:t>Det dynamiska behovet av …..   </a:t>
            </a:r>
            <a:r>
              <a:rPr lang="sv-SE" sz="2400" dirty="0" smtClean="0"/>
              <a:t>dike idag, grustag i morgon, snö till vintern</a:t>
            </a:r>
            <a:endParaRPr lang="sv" sz="2400" dirty="0" smtClean="0"/>
          </a:p>
        </p:txBody>
      </p:sp>
      <p:pic>
        <p:nvPicPr>
          <p:cNvPr id="6" name="Bildobjekt 5"/>
          <p:cNvPicPr>
            <a:picLocks noChangeAspect="1"/>
          </p:cNvPicPr>
          <p:nvPr/>
        </p:nvPicPr>
        <p:blipFill>
          <a:blip r:embed="rId3"/>
          <a:stretch>
            <a:fillRect/>
          </a:stretch>
        </p:blipFill>
        <p:spPr>
          <a:xfrm>
            <a:off x="4364662" y="3159508"/>
            <a:ext cx="1494278" cy="90036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err="1" smtClean="0"/>
              <a:t>Cirkulär</a:t>
            </a:r>
            <a:r>
              <a:rPr lang="en-US" dirty="0" smtClean="0"/>
              <a:t> </a:t>
            </a:r>
            <a:r>
              <a:rPr lang="en-US" dirty="0" err="1" smtClean="0"/>
              <a:t>affärsmodell</a:t>
            </a:r>
            <a:endParaRPr lang="en-US" dirty="0"/>
          </a:p>
        </p:txBody>
      </p:sp>
      <p:sp>
        <p:nvSpPr>
          <p:cNvPr id="4" name="Platshållare för innehåll 3"/>
          <p:cNvSpPr>
            <a:spLocks noGrp="1"/>
          </p:cNvSpPr>
          <p:nvPr>
            <p:ph idx="1"/>
          </p:nvPr>
        </p:nvSpPr>
        <p:spPr>
          <a:xfrm>
            <a:off x="457201" y="1600204"/>
            <a:ext cx="7535332" cy="4368803"/>
          </a:xfrm>
        </p:spPr>
        <p:txBody>
          <a:bodyPr/>
          <a:lstStyle/>
          <a:p>
            <a:r>
              <a:rPr lang="en-US" dirty="0" err="1" smtClean="0"/>
              <a:t>Mer</a:t>
            </a:r>
            <a:r>
              <a:rPr lang="en-US" dirty="0" smtClean="0"/>
              <a:t> </a:t>
            </a:r>
            <a:r>
              <a:rPr lang="en-US" dirty="0" err="1" smtClean="0"/>
              <a:t>än</a:t>
            </a:r>
            <a:r>
              <a:rPr lang="en-US" dirty="0" smtClean="0"/>
              <a:t> </a:t>
            </a:r>
            <a:r>
              <a:rPr lang="en-US" dirty="0" err="1" smtClean="0"/>
              <a:t>funktionsförsäljning</a:t>
            </a:r>
            <a:endParaRPr lang="en-US" dirty="0" smtClean="0"/>
          </a:p>
          <a:p>
            <a:pPr>
              <a:buNone/>
            </a:pPr>
            <a:endParaRPr lang="en-US" dirty="0" smtClean="0"/>
          </a:p>
          <a:p>
            <a:endParaRPr lang="en-US" dirty="0" smtClean="0"/>
          </a:p>
          <a:p>
            <a:r>
              <a:rPr lang="en-US" dirty="0" err="1" smtClean="0"/>
              <a:t>Typ</a:t>
            </a:r>
            <a:r>
              <a:rPr lang="en-US" dirty="0" smtClean="0"/>
              <a:t> </a:t>
            </a:r>
            <a:r>
              <a:rPr lang="en-US" dirty="0" err="1" smtClean="0"/>
              <a:t>hyra</a:t>
            </a:r>
            <a:r>
              <a:rPr lang="en-US" dirty="0" smtClean="0"/>
              <a:t>, men </a:t>
            </a:r>
            <a:r>
              <a:rPr lang="en-US" dirty="0" err="1" smtClean="0"/>
              <a:t>ändå</a:t>
            </a:r>
            <a:r>
              <a:rPr lang="en-US" dirty="0" smtClean="0"/>
              <a:t> </a:t>
            </a:r>
            <a:r>
              <a:rPr lang="en-US" dirty="0" err="1" smtClean="0"/>
              <a:t>inte</a:t>
            </a:r>
            <a:r>
              <a:rPr lang="en-US" dirty="0" smtClean="0"/>
              <a:t>….</a:t>
            </a:r>
          </a:p>
          <a:p>
            <a:pPr lvl="1"/>
            <a:r>
              <a:rPr lang="en-US" dirty="0" err="1" smtClean="0"/>
              <a:t>Incitamentet</a:t>
            </a:r>
            <a:r>
              <a:rPr lang="en-US" dirty="0" smtClean="0"/>
              <a:t> </a:t>
            </a:r>
            <a:r>
              <a:rPr lang="en-US" dirty="0" err="1" smtClean="0"/>
              <a:t>måste</a:t>
            </a:r>
            <a:r>
              <a:rPr lang="en-US" dirty="0" smtClean="0"/>
              <a:t> </a:t>
            </a:r>
            <a:r>
              <a:rPr lang="en-US" dirty="0" err="1" smtClean="0"/>
              <a:t>finnas</a:t>
            </a:r>
            <a:r>
              <a:rPr lang="en-US" dirty="0" smtClean="0"/>
              <a:t> </a:t>
            </a:r>
            <a:r>
              <a:rPr lang="en-US" dirty="0" err="1" smtClean="0"/>
              <a:t>hos</a:t>
            </a:r>
            <a:r>
              <a:rPr lang="en-US" dirty="0" smtClean="0"/>
              <a:t> </a:t>
            </a:r>
            <a:r>
              <a:rPr lang="en-US" dirty="0" err="1" smtClean="0"/>
              <a:t>tillverkaren</a:t>
            </a:r>
            <a:endParaRPr lang="en-US" dirty="0" smtClean="0"/>
          </a:p>
          <a:p>
            <a:endParaRPr lang="en-US" dirty="0" smtClean="0"/>
          </a:p>
          <a:p>
            <a:r>
              <a:rPr lang="en-US" dirty="0" err="1" smtClean="0"/>
              <a:t>Graden</a:t>
            </a:r>
            <a:r>
              <a:rPr lang="en-US" dirty="0" smtClean="0"/>
              <a:t> </a:t>
            </a:r>
            <a:r>
              <a:rPr lang="en-US" dirty="0" err="1" smtClean="0"/>
              <a:t>av</a:t>
            </a:r>
            <a:r>
              <a:rPr lang="en-US" dirty="0" smtClean="0"/>
              <a:t> </a:t>
            </a:r>
            <a:r>
              <a:rPr lang="en-US" dirty="0" err="1" smtClean="0"/>
              <a:t>cirkularitet</a:t>
            </a:r>
            <a:r>
              <a:rPr lang="en-US" dirty="0" smtClean="0"/>
              <a:t> </a:t>
            </a:r>
            <a:r>
              <a:rPr lang="en-US" dirty="0" err="1" smtClean="0"/>
              <a:t>är</a:t>
            </a:r>
            <a:r>
              <a:rPr lang="en-US" dirty="0" smtClean="0"/>
              <a:t> </a:t>
            </a:r>
            <a:r>
              <a:rPr lang="en-US" dirty="0" err="1" smtClean="0"/>
              <a:t>viktig</a:t>
            </a:r>
            <a:r>
              <a:rPr lang="en-US" dirty="0" smtClean="0"/>
              <a:t>:</a:t>
            </a:r>
            <a:endParaRPr lang="en-US" dirty="0"/>
          </a:p>
        </p:txBody>
      </p:sp>
      <p:pic>
        <p:nvPicPr>
          <p:cNvPr id="6" name="Bildobjekt 5" descr="Skärmavbild 2015-04-09 kl. 14.03.57.png"/>
          <p:cNvPicPr>
            <a:picLocks noChangeAspect="1"/>
          </p:cNvPicPr>
          <p:nvPr/>
        </p:nvPicPr>
        <p:blipFill>
          <a:blip r:embed="rId3"/>
          <a:stretch>
            <a:fillRect/>
          </a:stretch>
        </p:blipFill>
        <p:spPr>
          <a:xfrm>
            <a:off x="5550637" y="4042202"/>
            <a:ext cx="2932953" cy="2206204"/>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pPr lvl="0"/>
            <a:r>
              <a:rPr lang="sv" dirty="0" smtClean="0"/>
              <a:t>Cirkularitetsmåttet – en </a:t>
            </a:r>
            <a:r>
              <a:rPr lang="sv-SE" dirty="0" smtClean="0"/>
              <a:t>nödvändighet?</a:t>
            </a:r>
            <a:endParaRPr lang="sv" dirty="0"/>
          </a:p>
        </p:txBody>
      </p:sp>
      <p:sp>
        <p:nvSpPr>
          <p:cNvPr id="3" name="textruta 2"/>
          <p:cNvSpPr txBox="1"/>
          <p:nvPr/>
        </p:nvSpPr>
        <p:spPr>
          <a:xfrm>
            <a:off x="457200" y="1874520"/>
            <a:ext cx="8229600" cy="3693319"/>
          </a:xfrm>
          <a:prstGeom prst="rect">
            <a:avLst/>
          </a:prstGeom>
          <a:noFill/>
        </p:spPr>
        <p:txBody>
          <a:bodyPr wrap="square" rtlCol="0">
            <a:spAutoFit/>
          </a:bodyPr>
          <a:lstStyle/>
          <a:p>
            <a:pPr marL="285750" indent="-285750">
              <a:buFont typeface="Arial"/>
              <a:buChar char="•"/>
            </a:pPr>
            <a:r>
              <a:rPr lang="en-GB" dirty="0"/>
              <a:t>“What you can measure you can manage</a:t>
            </a:r>
            <a:r>
              <a:rPr lang="en-GB" dirty="0" smtClean="0"/>
              <a:t>”</a:t>
            </a:r>
            <a:r>
              <a:rPr lang="en-US" dirty="0"/>
              <a:t> </a:t>
            </a:r>
            <a:r>
              <a:rPr lang="en-US" dirty="0" smtClean="0"/>
              <a:t>– </a:t>
            </a:r>
            <a:r>
              <a:rPr lang="sv-SE" dirty="0" smtClean="0"/>
              <a:t>hur kan vi mäta cirkularitet? </a:t>
            </a:r>
          </a:p>
          <a:p>
            <a:pPr marL="285750" indent="-285750">
              <a:buFont typeface="Arial"/>
              <a:buChar char="•"/>
            </a:pPr>
            <a:endParaRPr lang="sv-SE" dirty="0"/>
          </a:p>
          <a:p>
            <a:pPr marL="285750" indent="-285750">
              <a:buFont typeface="Arial"/>
              <a:buChar char="•"/>
            </a:pPr>
            <a:r>
              <a:rPr lang="sv-SE" dirty="0" smtClean="0"/>
              <a:t>Befintliga mått finns för olika ändamål:</a:t>
            </a:r>
          </a:p>
          <a:p>
            <a:pPr marL="742605" lvl="1" indent="-285750">
              <a:buFont typeface="Arial"/>
              <a:buChar char="•"/>
            </a:pPr>
            <a:r>
              <a:rPr lang="sv-SE" dirty="0" smtClean="0"/>
              <a:t>LCA	Life </a:t>
            </a:r>
            <a:r>
              <a:rPr lang="sv-SE" dirty="0" err="1" smtClean="0"/>
              <a:t>cycle</a:t>
            </a:r>
            <a:r>
              <a:rPr lang="sv-SE" dirty="0" smtClean="0"/>
              <a:t> </a:t>
            </a:r>
            <a:r>
              <a:rPr lang="sv-SE" dirty="0" err="1" smtClean="0"/>
              <a:t>assessment</a:t>
            </a:r>
            <a:endParaRPr lang="sv-SE" dirty="0" smtClean="0"/>
          </a:p>
          <a:p>
            <a:pPr marL="742605" lvl="1" indent="-285750">
              <a:buFont typeface="Arial"/>
              <a:buChar char="•"/>
            </a:pPr>
            <a:r>
              <a:rPr lang="sv-SE" dirty="0" smtClean="0"/>
              <a:t>LCC	Life </a:t>
            </a:r>
            <a:r>
              <a:rPr lang="sv-SE" dirty="0" err="1" smtClean="0"/>
              <a:t>cycle</a:t>
            </a:r>
            <a:r>
              <a:rPr lang="sv-SE" dirty="0" smtClean="0"/>
              <a:t> </a:t>
            </a:r>
            <a:r>
              <a:rPr lang="sv-SE" dirty="0" err="1" smtClean="0"/>
              <a:t>costing</a:t>
            </a:r>
            <a:endParaRPr lang="sv-SE" dirty="0" smtClean="0"/>
          </a:p>
          <a:p>
            <a:pPr marL="742605" lvl="1" indent="-285750">
              <a:buFont typeface="Arial"/>
              <a:buChar char="•"/>
            </a:pPr>
            <a:r>
              <a:rPr lang="sv-SE" dirty="0" smtClean="0"/>
              <a:t>MFA	Material flow </a:t>
            </a:r>
            <a:r>
              <a:rPr lang="sv-SE" dirty="0" err="1" smtClean="0"/>
              <a:t>analysis</a:t>
            </a:r>
            <a:endParaRPr lang="sv-SE" dirty="0" smtClean="0"/>
          </a:p>
          <a:p>
            <a:pPr marL="742605" lvl="1" indent="-285750">
              <a:buFont typeface="Arial"/>
              <a:buChar char="•"/>
            </a:pPr>
            <a:r>
              <a:rPr lang="sv-SE" dirty="0" smtClean="0"/>
              <a:t>Eco-</a:t>
            </a:r>
            <a:r>
              <a:rPr lang="sv-SE" dirty="0" err="1" smtClean="0"/>
              <a:t>efficiency</a:t>
            </a:r>
            <a:endParaRPr lang="sv-SE" dirty="0" smtClean="0"/>
          </a:p>
          <a:p>
            <a:pPr marL="742605" lvl="1" indent="-285750">
              <a:buFont typeface="Arial"/>
              <a:buChar char="•"/>
            </a:pPr>
            <a:endParaRPr lang="sv-SE" dirty="0"/>
          </a:p>
          <a:p>
            <a:pPr marL="285750" indent="-285750">
              <a:buFont typeface="Arial"/>
              <a:buChar char="•"/>
            </a:pPr>
            <a:endParaRPr lang="sv-SE" dirty="0" smtClean="0"/>
          </a:p>
          <a:p>
            <a:pPr marL="285750" indent="-285750">
              <a:buFont typeface="Arial"/>
              <a:buChar char="•"/>
            </a:pPr>
            <a:r>
              <a:rPr lang="sv-SE" b="1" dirty="0" smtClean="0"/>
              <a:t>Men idag </a:t>
            </a:r>
            <a:r>
              <a:rPr lang="sv-SE" b="1" dirty="0"/>
              <a:t>finns det inget </a:t>
            </a:r>
            <a:r>
              <a:rPr lang="sv-SE" b="1" dirty="0" smtClean="0"/>
              <a:t>standardmått </a:t>
            </a:r>
            <a:r>
              <a:rPr lang="sv-SE" b="1" dirty="0"/>
              <a:t>för att kvantifiera produktens och affärsmodellens </a:t>
            </a:r>
            <a:r>
              <a:rPr lang="sv-SE" b="1" dirty="0" err="1" smtClean="0"/>
              <a:t>cirkularitet</a:t>
            </a:r>
            <a:r>
              <a:rPr lang="sv-SE" b="1" dirty="0" smtClean="0"/>
              <a:t>!</a:t>
            </a:r>
          </a:p>
          <a:p>
            <a:pPr marL="285750" indent="-285750">
              <a:buFont typeface="Arial"/>
              <a:buChar char="•"/>
            </a:pPr>
            <a:endParaRPr lang="sv-SE" dirty="0" smtClean="0"/>
          </a:p>
          <a:p>
            <a:endParaRPr lang="sv"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84629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 dirty="0"/>
              <a:t>cirkularitetsmåttet</a:t>
            </a:r>
          </a:p>
        </p:txBody>
      </p:sp>
      <p:sp>
        <p:nvSpPr>
          <p:cNvPr id="3" name="textruta 2"/>
          <p:cNvSpPr txBox="1"/>
          <p:nvPr/>
        </p:nvSpPr>
        <p:spPr>
          <a:xfrm>
            <a:off x="457200" y="1417635"/>
            <a:ext cx="8148320" cy="4801315"/>
          </a:xfrm>
          <a:prstGeom prst="rect">
            <a:avLst/>
          </a:prstGeom>
          <a:noFill/>
        </p:spPr>
        <p:txBody>
          <a:bodyPr wrap="square" rtlCol="0">
            <a:spAutoFit/>
          </a:bodyPr>
          <a:lstStyle/>
          <a:p>
            <a:r>
              <a:rPr lang="sv" dirty="0" smtClean="0"/>
              <a:t>Vårt mål med forskningsprogrammet (ca. 3 år):</a:t>
            </a:r>
          </a:p>
          <a:p>
            <a:endParaRPr lang="sv" dirty="0"/>
          </a:p>
          <a:p>
            <a:pPr marL="285750" indent="-285750">
              <a:buFont typeface="Arial"/>
              <a:buChar char="•"/>
            </a:pPr>
            <a:r>
              <a:rPr lang="sv" dirty="0" smtClean="0"/>
              <a:t>Genom aktionsforskning, jobba med 10-20 privata och offentliga aktörer för att utveckla, demonstrera och validera ett cirkularitetsmått som är:</a:t>
            </a:r>
          </a:p>
          <a:p>
            <a:pPr marL="742605" lvl="1" indent="-285750">
              <a:buFont typeface="Arial"/>
              <a:buChar char="•"/>
            </a:pPr>
            <a:endParaRPr lang="sv" dirty="0" smtClean="0"/>
          </a:p>
          <a:p>
            <a:pPr marL="742605" lvl="1" indent="-285750">
              <a:buFont typeface="Arial"/>
              <a:buChar char="•"/>
            </a:pPr>
            <a:r>
              <a:rPr lang="sv" dirty="0" smtClean="0"/>
              <a:t>Lätt användbart</a:t>
            </a:r>
          </a:p>
          <a:p>
            <a:pPr marL="742605" lvl="1" indent="-285750">
              <a:buFont typeface="Arial"/>
              <a:buChar char="•"/>
            </a:pPr>
            <a:endParaRPr lang="sv" dirty="0" smtClean="0"/>
          </a:p>
          <a:p>
            <a:pPr marL="742605" lvl="1" indent="-285750">
              <a:buFont typeface="Arial"/>
              <a:buChar char="•"/>
            </a:pPr>
            <a:r>
              <a:rPr lang="sv" dirty="0" smtClean="0"/>
              <a:t>Robust och legitimt</a:t>
            </a:r>
            <a:endParaRPr lang="sv" dirty="0"/>
          </a:p>
          <a:p>
            <a:pPr lvl="1"/>
            <a:endParaRPr lang="sv" dirty="0" smtClean="0"/>
          </a:p>
          <a:p>
            <a:pPr marL="742605" lvl="1" indent="-285750">
              <a:buFont typeface="Arial"/>
              <a:buChar char="•"/>
            </a:pPr>
            <a:r>
              <a:rPr lang="sv" dirty="0" smtClean="0"/>
              <a:t>Standardiserbart</a:t>
            </a:r>
          </a:p>
          <a:p>
            <a:pPr marL="742605" lvl="1" indent="-285750">
              <a:buFont typeface="Arial"/>
              <a:buChar char="•"/>
            </a:pPr>
            <a:endParaRPr lang="sv" dirty="0"/>
          </a:p>
          <a:p>
            <a:pPr marL="742605" lvl="1" indent="-285750">
              <a:buFont typeface="Arial"/>
              <a:buChar char="•"/>
            </a:pPr>
            <a:r>
              <a:rPr lang="sv" dirty="0" smtClean="0"/>
              <a:t>Tillgängligt (open access)</a:t>
            </a:r>
          </a:p>
          <a:p>
            <a:pPr marL="742605" lvl="1" indent="-285750">
              <a:buFont typeface="Arial"/>
              <a:buChar char="•"/>
            </a:pPr>
            <a:endParaRPr lang="sv" dirty="0"/>
          </a:p>
          <a:p>
            <a:pPr marL="742605" lvl="1" indent="-285750">
              <a:buFont typeface="Arial"/>
              <a:buChar char="•"/>
            </a:pPr>
            <a:r>
              <a:rPr lang="sv" dirty="0" smtClean="0"/>
              <a:t>En hävstång för en omställning till CE i svensk tillverk</a:t>
            </a:r>
            <a:r>
              <a:rPr lang="sv-SE" dirty="0" smtClean="0"/>
              <a:t>n</a:t>
            </a:r>
            <a:r>
              <a:rPr lang="sv" dirty="0" smtClean="0"/>
              <a:t>ingsindustri</a:t>
            </a:r>
          </a:p>
          <a:p>
            <a:pPr marL="742605" lvl="1" indent="-285750">
              <a:buFont typeface="Arial"/>
              <a:buChar char="•"/>
            </a:pPr>
            <a:endParaRPr lang="sv" dirty="0"/>
          </a:p>
          <a:p>
            <a:pPr marL="742605" lvl="1" indent="-285750">
              <a:buFont typeface="Arial"/>
              <a:buChar char="•"/>
            </a:pPr>
            <a:r>
              <a:rPr lang="sv" dirty="0" smtClean="0"/>
              <a:t>Intresserad av att medverka?</a:t>
            </a:r>
            <a:r>
              <a:rPr lang="sv-SE" dirty="0" smtClean="0"/>
              <a:t> </a:t>
            </a:r>
          </a:p>
          <a:p>
            <a:pPr marL="1199460" lvl="2" indent="-285750">
              <a:buFont typeface="Arial"/>
              <a:buChar char="•"/>
            </a:pPr>
            <a:r>
              <a:rPr lang="sv-SE" dirty="0" smtClean="0"/>
              <a:t>Maila: </a:t>
            </a:r>
            <a:r>
              <a:rPr lang="sv-SE" dirty="0" smtClean="0">
                <a:hlinkClick r:id="rId2"/>
              </a:rPr>
              <a:t>mats.williander@viktoria.se</a:t>
            </a:r>
            <a:r>
              <a:rPr lang="sv-SE" dirty="0" smtClean="0"/>
              <a:t> </a:t>
            </a:r>
            <a:endParaRPr lang="sv"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34477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ormAutofit fontScale="90000"/>
          </a:bodyPr>
          <a:lstStyle/>
          <a:p>
            <a:r>
              <a:rPr lang="sv" dirty="0" smtClean="0"/>
              <a:t>Ytterligare forskningsidé</a:t>
            </a:r>
            <a:endParaRPr lang="sv" dirty="0"/>
          </a:p>
        </p:txBody>
      </p:sp>
      <p:sp>
        <p:nvSpPr>
          <p:cNvPr id="4" name="Platshållare för innehåll 3"/>
          <p:cNvSpPr>
            <a:spLocks noGrp="1"/>
          </p:cNvSpPr>
          <p:nvPr>
            <p:ph idx="1"/>
          </p:nvPr>
        </p:nvSpPr>
        <p:spPr>
          <a:xfrm>
            <a:off x="457200" y="1295410"/>
            <a:ext cx="8229600" cy="5257796"/>
          </a:xfrm>
        </p:spPr>
        <p:txBody>
          <a:bodyPr>
            <a:normAutofit lnSpcReduction="10000"/>
          </a:bodyPr>
          <a:lstStyle/>
          <a:p>
            <a:r>
              <a:rPr lang="sv" b="1" dirty="0" smtClean="0"/>
              <a:t>En tvärdisciplinär studie av implikationer vid”cirkulär” upphandling i offentlig sektor</a:t>
            </a:r>
          </a:p>
          <a:p>
            <a:endParaRPr lang="sv" sz="1297" b="1" dirty="0" smtClean="0"/>
          </a:p>
          <a:p>
            <a:pPr lvl="1"/>
            <a:r>
              <a:rPr lang="sv" dirty="0" smtClean="0"/>
              <a:t>Organisatoriska implikationer</a:t>
            </a:r>
          </a:p>
          <a:p>
            <a:pPr lvl="2"/>
            <a:r>
              <a:rPr lang="sv" dirty="0" smtClean="0"/>
              <a:t>Hos köpande organisation</a:t>
            </a:r>
          </a:p>
          <a:p>
            <a:pPr lvl="2"/>
            <a:r>
              <a:rPr lang="sv" dirty="0" smtClean="0"/>
              <a:t>Hos säljande organisation</a:t>
            </a:r>
          </a:p>
          <a:p>
            <a:pPr lvl="2"/>
            <a:r>
              <a:rPr lang="sv" dirty="0" smtClean="0"/>
              <a:t>Relationen köpare-säljare</a:t>
            </a:r>
          </a:p>
          <a:p>
            <a:pPr lvl="1"/>
            <a:r>
              <a:rPr lang="sv" dirty="0" smtClean="0"/>
              <a:t>Upphandlingsregler (LOU)</a:t>
            </a:r>
          </a:p>
          <a:p>
            <a:pPr lvl="1"/>
            <a:r>
              <a:rPr lang="sv" dirty="0" smtClean="0"/>
              <a:t>Specificering</a:t>
            </a:r>
          </a:p>
          <a:p>
            <a:pPr lvl="1"/>
            <a:r>
              <a:rPr lang="sv" dirty="0" smtClean="0"/>
              <a:t>Avtal</a:t>
            </a:r>
          </a:p>
          <a:p>
            <a:pPr lvl="1"/>
            <a:r>
              <a:rPr lang="sv" dirty="0" smtClean="0"/>
              <a:t>Kostnader (TCO vs. TCU)</a:t>
            </a:r>
          </a:p>
          <a:p>
            <a:pPr lvl="1"/>
            <a:r>
              <a:rPr lang="sv" dirty="0" smtClean="0"/>
              <a:t>…</a:t>
            </a:r>
            <a:endParaRPr lang="sv" dirty="0"/>
          </a:p>
        </p:txBody>
      </p:sp>
      <p:sp>
        <p:nvSpPr>
          <p:cNvPr id="5" name="textruta 4"/>
          <p:cNvSpPr txBox="1"/>
          <p:nvPr/>
        </p:nvSpPr>
        <p:spPr>
          <a:xfrm rot="16200000">
            <a:off x="6518749" y="3505200"/>
            <a:ext cx="2984636" cy="369332"/>
          </a:xfrm>
          <a:prstGeom prst="rect">
            <a:avLst/>
          </a:prstGeom>
          <a:noFill/>
        </p:spPr>
        <p:txBody>
          <a:bodyPr wrap="none" rtlCol="0">
            <a:spAutoFit/>
          </a:bodyPr>
          <a:lstStyle/>
          <a:p>
            <a:r>
              <a:rPr lang="sv" dirty="0" smtClean="0">
                <a:hlinkClick r:id="rId2"/>
              </a:rPr>
              <a:t>mats.williander@viktoria.se</a:t>
            </a:r>
            <a:r>
              <a:rPr lang="sv" dirty="0" smtClean="0"/>
              <a:t> </a:t>
            </a:r>
            <a:endParaRPr lang="sv"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normAutofit fontScale="90000"/>
          </a:bodyPr>
          <a:lstStyle/>
          <a:p>
            <a:r>
              <a:rPr lang="sv" dirty="0" smtClean="0"/>
              <a:t>Presentationens struktur</a:t>
            </a:r>
            <a:endParaRPr lang="sv" dirty="0"/>
          </a:p>
        </p:txBody>
      </p:sp>
      <p:sp>
        <p:nvSpPr>
          <p:cNvPr id="4" name="Platshållare för innehåll 3"/>
          <p:cNvSpPr>
            <a:spLocks noGrp="1"/>
          </p:cNvSpPr>
          <p:nvPr>
            <p:ph idx="1"/>
          </p:nvPr>
        </p:nvSpPr>
        <p:spPr/>
        <p:txBody>
          <a:bodyPr/>
          <a:lstStyle/>
          <a:p>
            <a:r>
              <a:rPr lang="sv" dirty="0" smtClean="0"/>
              <a:t>Varför cirkulär ekonomi</a:t>
            </a:r>
          </a:p>
          <a:p>
            <a:r>
              <a:rPr lang="sv" dirty="0" smtClean="0"/>
              <a:t>Skillnaden mot idag (linjär ekonomi)</a:t>
            </a:r>
          </a:p>
          <a:p>
            <a:r>
              <a:rPr lang="sv" dirty="0" smtClean="0"/>
              <a:t>Den linjära affärsmodellens logik</a:t>
            </a:r>
          </a:p>
          <a:p>
            <a:r>
              <a:rPr lang="sv" dirty="0" smtClean="0"/>
              <a:t>Den cirkulära affärsmodellens logik</a:t>
            </a:r>
          </a:p>
          <a:p>
            <a:r>
              <a:rPr lang="sv" dirty="0" smtClean="0"/>
              <a:t>Varför händer så lite?</a:t>
            </a:r>
          </a:p>
          <a:p>
            <a:r>
              <a:rPr lang="sv" dirty="0" smtClean="0"/>
              <a:t>Offentlig sektors roll</a:t>
            </a:r>
          </a:p>
          <a:p>
            <a:r>
              <a:rPr lang="sv" dirty="0" smtClean="0"/>
              <a:t>Upphandling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ktangel 2"/>
          <p:cNvSpPr/>
          <p:nvPr/>
        </p:nvSpPr>
        <p:spPr>
          <a:xfrm>
            <a:off x="948275" y="101633"/>
            <a:ext cx="7247470" cy="1754254"/>
          </a:xfrm>
          <a:prstGeom prst="rect">
            <a:avLst/>
          </a:prstGeom>
        </p:spPr>
        <p:txBody>
          <a:bodyPr wrap="square" lIns="91368" tIns="45684" rIns="91368" bIns="45684">
            <a:spAutoFit/>
          </a:bodyPr>
          <a:lstStyle/>
          <a:p>
            <a:r>
              <a:rPr lang="en-GB" sz="4000" b="1" kern="0" dirty="0" smtClean="0">
                <a:solidFill>
                  <a:srgbClr val="0000FF"/>
                </a:solidFill>
              </a:rPr>
              <a:t>‘Nothing is impossible, </a:t>
            </a:r>
          </a:p>
          <a:p>
            <a:r>
              <a:rPr lang="en-GB" sz="4000" b="1" kern="0" dirty="0" smtClean="0">
                <a:solidFill>
                  <a:srgbClr val="0000FF"/>
                </a:solidFill>
              </a:rPr>
              <a:t>particularly if it is inevitable’</a:t>
            </a:r>
            <a:endParaRPr lang="en-GB" sz="4000" i="1" kern="0" dirty="0" smtClean="0"/>
          </a:p>
          <a:p>
            <a:r>
              <a:rPr lang="en-GB" sz="1400" i="1" kern="0" dirty="0" smtClean="0"/>
              <a:t>Herman Mulder</a:t>
            </a:r>
          </a:p>
          <a:p>
            <a:r>
              <a:rPr lang="en-GB" sz="1400" i="1" kern="0" dirty="0" smtClean="0"/>
              <a:t>Chairman of the Global Reporting Initiative</a:t>
            </a:r>
            <a:endParaRPr lang="en-GB" sz="1400" i="1" kern="0" dirty="0"/>
          </a:p>
        </p:txBody>
      </p:sp>
      <p:pic>
        <p:nvPicPr>
          <p:cNvPr id="4" name="Bildobjekt 3"/>
          <p:cNvPicPr>
            <a:picLocks noChangeAspect="1"/>
          </p:cNvPicPr>
          <p:nvPr/>
        </p:nvPicPr>
        <p:blipFill>
          <a:blip r:embed="rId3"/>
          <a:stretch>
            <a:fillRect/>
          </a:stretch>
        </p:blipFill>
        <p:spPr>
          <a:xfrm>
            <a:off x="230301" y="1940552"/>
            <a:ext cx="1954107" cy="1635070"/>
          </a:xfrm>
          <a:prstGeom prst="rect">
            <a:avLst/>
          </a:prstGeom>
        </p:spPr>
      </p:pic>
      <p:pic>
        <p:nvPicPr>
          <p:cNvPr id="5" name="Bildobjekt 4"/>
          <p:cNvPicPr>
            <a:picLocks noChangeAspect="1"/>
          </p:cNvPicPr>
          <p:nvPr/>
        </p:nvPicPr>
        <p:blipFill>
          <a:blip r:embed="rId4"/>
          <a:stretch>
            <a:fillRect/>
          </a:stretch>
        </p:blipFill>
        <p:spPr>
          <a:xfrm>
            <a:off x="230301" y="3575622"/>
            <a:ext cx="2167470" cy="2167463"/>
          </a:xfrm>
          <a:prstGeom prst="rect">
            <a:avLst/>
          </a:prstGeom>
        </p:spPr>
      </p:pic>
      <p:sp>
        <p:nvSpPr>
          <p:cNvPr id="8" name="Platshållare för innehåll 7"/>
          <p:cNvSpPr>
            <a:spLocks noGrp="1"/>
          </p:cNvSpPr>
          <p:nvPr>
            <p:ph idx="1"/>
          </p:nvPr>
        </p:nvSpPr>
        <p:spPr>
          <a:xfrm>
            <a:off x="2184409" y="2692399"/>
            <a:ext cx="6959592" cy="3276607"/>
          </a:xfrm>
        </p:spPr>
        <p:txBody>
          <a:bodyPr/>
          <a:lstStyle/>
          <a:p>
            <a:r>
              <a:rPr lang="sv" dirty="0" smtClean="0"/>
              <a:t>En femfaldig resurseffektivisering är möjlig</a:t>
            </a:r>
          </a:p>
          <a:p>
            <a:r>
              <a:rPr lang="sv" dirty="0" smtClean="0"/>
              <a:t>Cirkulära affärsmodeller kan ge win-win-win för säljare, köpare och miljö</a:t>
            </a:r>
          </a:p>
          <a:p>
            <a:r>
              <a:rPr lang="sv" dirty="0" smtClean="0"/>
              <a:t>Offentlig sektor kan spela en avgörande roll</a:t>
            </a:r>
          </a:p>
          <a:p>
            <a:endParaRPr lang="sv-SE" dirty="0" smtClean="0"/>
          </a:p>
          <a:p>
            <a:r>
              <a:rPr lang="sv" dirty="0" smtClean="0"/>
              <a:t>Men…..det är ingen söndagspromenad!</a:t>
            </a:r>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ruta 1"/>
          <p:cNvSpPr txBox="1"/>
          <p:nvPr/>
        </p:nvSpPr>
        <p:spPr>
          <a:xfrm>
            <a:off x="3937000" y="1550831"/>
            <a:ext cx="1509924" cy="646331"/>
          </a:xfrm>
          <a:prstGeom prst="rect">
            <a:avLst/>
          </a:prstGeom>
          <a:noFill/>
        </p:spPr>
        <p:txBody>
          <a:bodyPr wrap="none" rtlCol="0">
            <a:spAutoFit/>
          </a:bodyPr>
          <a:lstStyle/>
          <a:p>
            <a:r>
              <a:rPr lang="sv" sz="3600" dirty="0" smtClean="0"/>
              <a:t>TACK!</a:t>
            </a:r>
            <a:endParaRPr lang="sv" sz="3600" dirty="0"/>
          </a:p>
        </p:txBody>
      </p:sp>
      <p:sp>
        <p:nvSpPr>
          <p:cNvPr id="3" name="textruta 2"/>
          <p:cNvSpPr txBox="1"/>
          <p:nvPr/>
        </p:nvSpPr>
        <p:spPr>
          <a:xfrm>
            <a:off x="3321499" y="4207891"/>
            <a:ext cx="3035807" cy="369332"/>
          </a:xfrm>
          <a:prstGeom prst="rect">
            <a:avLst/>
          </a:prstGeom>
          <a:noFill/>
        </p:spPr>
        <p:txBody>
          <a:bodyPr wrap="none" rtlCol="0">
            <a:spAutoFit/>
          </a:bodyPr>
          <a:lstStyle/>
          <a:p>
            <a:pPr algn="ctr"/>
            <a:r>
              <a:rPr lang="sv" dirty="0" smtClean="0">
                <a:hlinkClick r:id="rId2"/>
              </a:rPr>
              <a:t>Mats.Williander@viktoria.se</a:t>
            </a:r>
            <a:r>
              <a:rPr lang="sv" dirty="0" smtClean="0"/>
              <a:t> </a:t>
            </a:r>
            <a:endParaRPr lang="sv"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310861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descr="C:\Users\Camilla\AppData\Local\Temp\tmpw0q46l.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9106" y="814538"/>
            <a:ext cx="2899579" cy="21746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4196" y="4977249"/>
            <a:ext cx="2069376" cy="9156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4196" y="2392077"/>
            <a:ext cx="3076575" cy="19907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aphicFrame>
        <p:nvGraphicFramePr>
          <p:cNvPr id="7" name="Diagram 6"/>
          <p:cNvGraphicFramePr/>
          <p:nvPr/>
        </p:nvGraphicFramePr>
        <p:xfrm>
          <a:off x="3941091" y="2782132"/>
          <a:ext cx="5076029" cy="3075028"/>
        </p:xfrm>
        <a:graphic>
          <a:graphicData uri="http://schemas.openxmlformats.org/drawingml/2006/chart">
            <c:chart xmlns:c="http://schemas.openxmlformats.org/drawingml/2006/chart" xmlns:r="http://schemas.openxmlformats.org/officeDocument/2006/relationships" r:id="rId6"/>
          </a:graphicData>
        </a:graphic>
      </p:graphicFrame>
      <p:sp>
        <p:nvSpPr>
          <p:cNvPr id="10" name="Rubrik 1"/>
          <p:cNvSpPr>
            <a:spLocks noGrp="1"/>
          </p:cNvSpPr>
          <p:nvPr>
            <p:ph type="title"/>
          </p:nvPr>
        </p:nvSpPr>
        <p:spPr>
          <a:xfrm>
            <a:off x="457200" y="274638"/>
            <a:ext cx="8229600" cy="1143000"/>
          </a:xfrm>
        </p:spPr>
        <p:txBody>
          <a:bodyPr>
            <a:normAutofit fontScale="90000"/>
          </a:bodyPr>
          <a:lstStyle/>
          <a:p>
            <a:r>
              <a:rPr lang="sv-SE" dirty="0" smtClean="0"/>
              <a:t>Vi överkonsumerar jordens resurser</a:t>
            </a:r>
            <a:endParaRPr lang="sv-SE"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3340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ubrik 1"/>
          <p:cNvSpPr txBox="1">
            <a:spLocks/>
          </p:cNvSpPr>
          <p:nvPr/>
        </p:nvSpPr>
        <p:spPr>
          <a:xfrm>
            <a:off x="457200" y="274638"/>
            <a:ext cx="8229600" cy="1143000"/>
          </a:xfrm>
          <a:prstGeom prst="rect">
            <a:avLst/>
          </a:prstGeom>
        </p:spPr>
        <p:txBody>
          <a:bodyPr vert="horz" lIns="91440" tIns="45720" rIns="91440" bIns="45720" rtlCol="0" anchor="ctr">
            <a:normAutofit fontScale="90000" lnSpcReduction="20000"/>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v-SE" sz="4400" b="0" i="0" u="none" strike="noStrike" kern="1200" cap="all" spc="0" normalizeH="0" baseline="0" noProof="0" smtClean="0">
                <a:ln>
                  <a:noFill/>
                </a:ln>
                <a:solidFill>
                  <a:schemeClr val="tx1"/>
                </a:solidFill>
                <a:effectLst/>
                <a:uLnTx/>
                <a:uFillTx/>
                <a:latin typeface="+mj-lt"/>
                <a:ea typeface="+mj-ea"/>
                <a:cs typeface="+mj-cs"/>
              </a:rPr>
              <a:t>Vi överkonsumerar jordens resurser</a:t>
            </a:r>
            <a:endParaRPr kumimoji="0" lang="sv-SE" sz="4400" b="0" i="0" u="none" strike="noStrike" kern="1200" cap="all" spc="0" normalizeH="0" baseline="0" noProof="0" dirty="0">
              <a:ln>
                <a:noFill/>
              </a:ln>
              <a:solidFill>
                <a:schemeClr val="tx1"/>
              </a:solidFill>
              <a:effectLst/>
              <a:uLnTx/>
              <a:uFillTx/>
              <a:latin typeface="+mj-lt"/>
              <a:ea typeface="+mj-ea"/>
              <a:cs typeface="+mj-cs"/>
            </a:endParaRPr>
          </a:p>
        </p:txBody>
      </p:sp>
      <p:pic>
        <p:nvPicPr>
          <p:cNvPr id="5" name="Bildobjekt 4"/>
          <p:cNvPicPr>
            <a:picLocks noChangeAspect="1"/>
          </p:cNvPicPr>
          <p:nvPr/>
        </p:nvPicPr>
        <p:blipFill>
          <a:blip r:embed="rId3"/>
          <a:stretch>
            <a:fillRect/>
          </a:stretch>
        </p:blipFill>
        <p:spPr>
          <a:xfrm>
            <a:off x="1574800" y="1487345"/>
            <a:ext cx="5418667" cy="4536558"/>
          </a:xfrm>
          <a:prstGeom prst="rect">
            <a:avLst/>
          </a:prstGeom>
        </p:spPr>
      </p:pic>
      <p:pic>
        <p:nvPicPr>
          <p:cNvPr id="6"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74800" y="5942301"/>
            <a:ext cx="2069376" cy="91569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9" name="Bildobjekt 6" descr="Prodsyst1.png"/>
          <p:cNvPicPr>
            <a:picLocks noChangeAspect="1"/>
          </p:cNvPicPr>
          <p:nvPr/>
        </p:nvPicPr>
        <p:blipFill>
          <a:blip r:embed="rId3"/>
          <a:srcRect/>
          <a:stretch>
            <a:fillRect/>
          </a:stretch>
        </p:blipFill>
        <p:spPr bwMode="auto">
          <a:xfrm>
            <a:off x="1620840" y="1301753"/>
            <a:ext cx="5667380" cy="4783140"/>
          </a:xfrm>
          <a:prstGeom prst="rect">
            <a:avLst/>
          </a:prstGeom>
          <a:noFill/>
          <a:ln w="9525">
            <a:noFill/>
            <a:miter lim="800000"/>
            <a:headEnd/>
            <a:tailEnd/>
          </a:ln>
        </p:spPr>
      </p:pic>
      <p:pic>
        <p:nvPicPr>
          <p:cNvPr id="7" name="Bildobjekt 6" descr="Skärmavbild 2015-04-09 kl. 16.22.40.png"/>
          <p:cNvPicPr>
            <a:picLocks noChangeAspect="1"/>
          </p:cNvPicPr>
          <p:nvPr/>
        </p:nvPicPr>
        <p:blipFill>
          <a:blip r:embed="rId4"/>
          <a:stretch>
            <a:fillRect/>
          </a:stretch>
        </p:blipFill>
        <p:spPr>
          <a:xfrm>
            <a:off x="2861730" y="3545853"/>
            <a:ext cx="3318933" cy="2414504"/>
          </a:xfrm>
          <a:prstGeom prst="rect">
            <a:avLst/>
          </a:prstGeom>
          <a:ln>
            <a:solidFill>
              <a:schemeClr val="tx1"/>
            </a:solidFill>
          </a:ln>
        </p:spPr>
      </p:pic>
      <p:sp>
        <p:nvSpPr>
          <p:cNvPr id="80898" name="Rubrik 4"/>
          <p:cNvSpPr>
            <a:spLocks noGrp="1"/>
          </p:cNvSpPr>
          <p:nvPr>
            <p:ph type="title"/>
          </p:nvPr>
        </p:nvSpPr>
        <p:spPr>
          <a:xfrm>
            <a:off x="457200" y="144465"/>
            <a:ext cx="8229600" cy="1143000"/>
          </a:xfrm>
        </p:spPr>
        <p:txBody>
          <a:bodyPr/>
          <a:lstStyle/>
          <a:p>
            <a:r>
              <a:rPr lang="sv-SE" dirty="0" smtClean="0">
                <a:ea typeface="ＭＳ Ｐゴシック" pitchFamily="-103" charset="-128"/>
                <a:cs typeface="ＭＳ Ｐゴシック" pitchFamily="-103" charset="-128"/>
              </a:rPr>
              <a:t>Linjärt system</a:t>
            </a:r>
          </a:p>
        </p:txBody>
      </p:sp>
      <p:sp>
        <p:nvSpPr>
          <p:cNvPr id="80900" name="textruta 2"/>
          <p:cNvSpPr txBox="1">
            <a:spLocks noChangeArrowheads="1"/>
          </p:cNvSpPr>
          <p:nvPr/>
        </p:nvSpPr>
        <p:spPr bwMode="auto">
          <a:xfrm>
            <a:off x="5" y="6096004"/>
            <a:ext cx="1265959" cy="230760"/>
          </a:xfrm>
          <a:prstGeom prst="rect">
            <a:avLst/>
          </a:prstGeom>
          <a:noFill/>
          <a:ln w="9525">
            <a:noFill/>
            <a:miter lim="800000"/>
            <a:headEnd/>
            <a:tailEnd/>
          </a:ln>
        </p:spPr>
        <p:txBody>
          <a:bodyPr wrap="none" lIns="91368" tIns="45684" rIns="91368" bIns="45684">
            <a:prstTxWarp prst="textNoShape">
              <a:avLst/>
            </a:prstTxWarp>
            <a:spAutoFit/>
          </a:bodyPr>
          <a:lstStyle/>
          <a:p>
            <a:pPr eaLnBrk="0" hangingPunct="0"/>
            <a:r>
              <a:rPr lang="en-US" sz="900" dirty="0">
                <a:latin typeface="Times New Roman" pitchFamily="-103" charset="0"/>
              </a:rPr>
              <a:t>Nasr &amp; Thurston, 2006</a:t>
            </a:r>
          </a:p>
        </p:txBody>
      </p:sp>
      <p:sp>
        <p:nvSpPr>
          <p:cNvPr id="5" name="Nedåtböjd 4"/>
          <p:cNvSpPr/>
          <p:nvPr/>
        </p:nvSpPr>
        <p:spPr>
          <a:xfrm>
            <a:off x="2143760" y="1513840"/>
            <a:ext cx="4785360" cy="2692400"/>
          </a:xfrm>
          <a:prstGeom prst="curvedDownArrow">
            <a:avLst/>
          </a:prstGeom>
          <a:ln/>
        </p:spPr>
        <p:style>
          <a:lnRef idx="1">
            <a:schemeClr val="accent5"/>
          </a:lnRef>
          <a:fillRef idx="3">
            <a:schemeClr val="accent5"/>
          </a:fillRef>
          <a:effectRef idx="2">
            <a:schemeClr val="accent5"/>
          </a:effectRef>
          <a:fontRef idx="minor">
            <a:schemeClr val="lt1"/>
          </a:fontRef>
        </p:style>
        <p:txBody>
          <a:bodyPr rtlCol="0" anchor="ctr">
            <a:prstTxWarp prst="textArchUp">
              <a:avLst/>
            </a:prstTxWarp>
          </a:bodyPr>
          <a:lstStyle/>
          <a:p>
            <a:pPr algn="ctr"/>
            <a:endParaRPr lang="sv" dirty="0">
              <a:solidFill>
                <a:schemeClr val="tx1"/>
              </a:solidFill>
            </a:endParaRPr>
          </a:p>
        </p:txBody>
      </p:sp>
      <p:sp>
        <p:nvSpPr>
          <p:cNvPr id="3" name="Rektangel 2"/>
          <p:cNvSpPr/>
          <p:nvPr/>
        </p:nvSpPr>
        <p:spPr>
          <a:xfrm rot="17188636">
            <a:off x="1787522" y="2680106"/>
            <a:ext cx="1756616" cy="769441"/>
          </a:xfrm>
          <a:prstGeom prst="rect">
            <a:avLst/>
          </a:prstGeom>
          <a:noFill/>
        </p:spPr>
        <p:txBody>
          <a:bodyPr wrap="square" lIns="91440" tIns="45720" rIns="91440" bIns="45720">
            <a:spAutoFit/>
          </a:bodyPr>
          <a:lstStyle/>
          <a:p>
            <a:pPr algn="ctr"/>
            <a:r>
              <a:rPr lang="sv-S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ökar</a:t>
            </a:r>
            <a:endParaRPr lang="sv-SE"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cxnSp>
        <p:nvCxnSpPr>
          <p:cNvPr id="9" name="Rak pil 8"/>
          <p:cNvCxnSpPr/>
          <p:nvPr/>
        </p:nvCxnSpPr>
        <p:spPr>
          <a:xfrm rot="5400000" flipH="1" flipV="1">
            <a:off x="4170588" y="2033784"/>
            <a:ext cx="599627" cy="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ruta 10"/>
          <p:cNvSpPr txBox="1"/>
          <p:nvPr/>
        </p:nvSpPr>
        <p:spPr>
          <a:xfrm>
            <a:off x="4114801" y="2404538"/>
            <a:ext cx="710802" cy="923330"/>
          </a:xfrm>
          <a:prstGeom prst="rect">
            <a:avLst/>
          </a:prstGeom>
          <a:noFill/>
        </p:spPr>
        <p:txBody>
          <a:bodyPr wrap="none" rtlCol="0" anchor="ctr" anchorCtr="1">
            <a:spAutoFit/>
          </a:bodyPr>
          <a:lstStyle/>
          <a:p>
            <a:pPr algn="ctr"/>
            <a:r>
              <a:rPr lang="sv" dirty="0" smtClean="0"/>
              <a:t>Point</a:t>
            </a:r>
          </a:p>
          <a:p>
            <a:pPr algn="ctr"/>
            <a:r>
              <a:rPr lang="sv" dirty="0" smtClean="0"/>
              <a:t>Of</a:t>
            </a:r>
          </a:p>
          <a:p>
            <a:pPr algn="ctr"/>
            <a:r>
              <a:rPr lang="sv" dirty="0" smtClean="0"/>
              <a:t>Sale</a:t>
            </a:r>
            <a:endParaRPr lang="sv"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473546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22235"/>
            <a:ext cx="8229600" cy="2305770"/>
          </a:xfrm>
        </p:spPr>
        <p:txBody>
          <a:bodyPr>
            <a:normAutofit/>
          </a:bodyPr>
          <a:lstStyle/>
          <a:p>
            <a:r>
              <a:rPr lang="sv-SE" dirty="0" smtClean="0">
                <a:ea typeface="Arial"/>
                <a:cs typeface="Arial"/>
                <a:sym typeface="Arial"/>
              </a:rPr>
              <a:t>Cirkulär ekonomi – ett måste?</a:t>
            </a:r>
            <a:endParaRPr lang="en-GB" dirty="0"/>
          </a:p>
        </p:txBody>
      </p:sp>
      <p:sp>
        <p:nvSpPr>
          <p:cNvPr id="3" name="Platshållare för innehåll 2"/>
          <p:cNvSpPr>
            <a:spLocks noGrp="1"/>
          </p:cNvSpPr>
          <p:nvPr>
            <p:ph idx="1"/>
          </p:nvPr>
        </p:nvSpPr>
        <p:spPr>
          <a:xfrm>
            <a:off x="457200" y="2221982"/>
            <a:ext cx="8229600" cy="2972195"/>
          </a:xfrm>
        </p:spPr>
        <p:txBody>
          <a:bodyPr>
            <a:normAutofit/>
          </a:bodyPr>
          <a:lstStyle/>
          <a:p>
            <a:pPr marL="0" lvl="0" indent="0" algn="ctr">
              <a:lnSpc>
                <a:spcPct val="80000"/>
              </a:lnSpc>
              <a:spcBef>
                <a:spcPts val="190"/>
              </a:spcBef>
              <a:buClr>
                <a:srgbClr val="FFFFFF"/>
              </a:buClr>
              <a:buSzPct val="95000"/>
              <a:buNone/>
            </a:pPr>
            <a:endParaRPr lang="sv-SE" sz="2400" dirty="0" smtClean="0">
              <a:ea typeface="Arial"/>
              <a:cs typeface="Arial"/>
              <a:sym typeface="Arial"/>
            </a:endParaRPr>
          </a:p>
          <a:p>
            <a:pPr marL="0" lvl="0" indent="0" algn="ctr">
              <a:lnSpc>
                <a:spcPct val="80000"/>
              </a:lnSpc>
              <a:spcBef>
                <a:spcPts val="190"/>
              </a:spcBef>
              <a:buClr>
                <a:srgbClr val="FFFFFF"/>
              </a:buClr>
              <a:buSzPct val="95000"/>
              <a:buNone/>
            </a:pPr>
            <a:r>
              <a:rPr lang="en" sz="2400" dirty="0" smtClean="0">
                <a:ea typeface="Arial"/>
                <a:cs typeface="Arial"/>
                <a:sym typeface="Arial"/>
              </a:rPr>
              <a:t>“</a:t>
            </a:r>
            <a:r>
              <a:rPr lang="en" sz="2400" dirty="0">
                <a:ea typeface="Arial"/>
                <a:cs typeface="Arial"/>
                <a:sym typeface="Arial"/>
              </a:rPr>
              <a:t>In a world with growing pressures on resources and the environment, the EU has no choice but to go for the transition to a resource-efficient and ultimately regenerative </a:t>
            </a:r>
            <a:r>
              <a:rPr lang="en" sz="2400" dirty="0" smtClean="0">
                <a:ea typeface="Arial"/>
                <a:cs typeface="Arial"/>
                <a:sym typeface="Arial"/>
              </a:rPr>
              <a:t>circular</a:t>
            </a:r>
            <a:r>
              <a:rPr lang="sv-SE" sz="2400" dirty="0" smtClean="0">
                <a:ea typeface="Arial"/>
                <a:cs typeface="Arial"/>
                <a:sym typeface="Arial"/>
              </a:rPr>
              <a:t> </a:t>
            </a:r>
            <a:r>
              <a:rPr lang="en" sz="2400" dirty="0" smtClean="0">
                <a:ea typeface="Arial"/>
                <a:cs typeface="Arial"/>
                <a:sym typeface="Arial"/>
              </a:rPr>
              <a:t>economy</a:t>
            </a:r>
            <a:r>
              <a:rPr lang="en" sz="2400" dirty="0">
                <a:ea typeface="Arial"/>
                <a:cs typeface="Arial"/>
                <a:sym typeface="Arial"/>
              </a:rPr>
              <a:t>” </a:t>
            </a:r>
            <a:endParaRPr lang="sv-SE" sz="2400" dirty="0" smtClean="0">
              <a:ea typeface="Arial"/>
              <a:cs typeface="Arial"/>
              <a:sym typeface="Arial"/>
            </a:endParaRPr>
          </a:p>
          <a:p>
            <a:pPr marL="0" lvl="0" indent="0" algn="ctr">
              <a:lnSpc>
                <a:spcPct val="80000"/>
              </a:lnSpc>
              <a:spcBef>
                <a:spcPts val="190"/>
              </a:spcBef>
              <a:buClr>
                <a:srgbClr val="FFFFFF"/>
              </a:buClr>
              <a:buSzPct val="95000"/>
              <a:buNone/>
            </a:pPr>
            <a:endParaRPr lang="sv-SE" sz="2400" dirty="0">
              <a:ea typeface="Arial"/>
              <a:cs typeface="Arial"/>
              <a:sym typeface="Arial"/>
            </a:endParaRPr>
          </a:p>
          <a:p>
            <a:pPr marL="0" lvl="0" indent="0" algn="ctr">
              <a:lnSpc>
                <a:spcPct val="80000"/>
              </a:lnSpc>
              <a:spcBef>
                <a:spcPts val="190"/>
              </a:spcBef>
              <a:buClr>
                <a:srgbClr val="FFFFFF"/>
              </a:buClr>
              <a:buSzPct val="95000"/>
              <a:buNone/>
            </a:pPr>
            <a:r>
              <a:rPr lang="en" sz="2400" dirty="0" smtClean="0">
                <a:ea typeface="Arial"/>
                <a:cs typeface="Arial"/>
                <a:sym typeface="Arial"/>
              </a:rPr>
              <a:t>(</a:t>
            </a:r>
            <a:r>
              <a:rPr lang="en" sz="2400" dirty="0">
                <a:ea typeface="Arial"/>
                <a:cs typeface="Arial"/>
                <a:sym typeface="Arial"/>
              </a:rPr>
              <a:t>Manifesto for a </a:t>
            </a:r>
            <a:r>
              <a:rPr lang="sv-SE" sz="2400" dirty="0" smtClean="0">
                <a:ea typeface="Arial"/>
                <a:cs typeface="Arial"/>
                <a:sym typeface="Arial"/>
              </a:rPr>
              <a:t>r</a:t>
            </a:r>
            <a:r>
              <a:rPr lang="en" sz="2400" dirty="0" smtClean="0">
                <a:ea typeface="Arial"/>
                <a:cs typeface="Arial"/>
                <a:sym typeface="Arial"/>
              </a:rPr>
              <a:t>esource</a:t>
            </a:r>
            <a:r>
              <a:rPr lang="sv-SE" sz="2400" dirty="0" smtClean="0">
                <a:ea typeface="Arial"/>
                <a:cs typeface="Arial"/>
                <a:sym typeface="Arial"/>
              </a:rPr>
              <a:t>-</a:t>
            </a:r>
            <a:r>
              <a:rPr lang="sv-SE" sz="2400" dirty="0">
                <a:ea typeface="Arial"/>
                <a:cs typeface="Arial"/>
                <a:sym typeface="Arial"/>
              </a:rPr>
              <a:t>e</a:t>
            </a:r>
            <a:r>
              <a:rPr lang="en" sz="2400" dirty="0" smtClean="0">
                <a:ea typeface="Arial"/>
                <a:cs typeface="Arial"/>
                <a:sym typeface="Arial"/>
              </a:rPr>
              <a:t>fficient </a:t>
            </a:r>
            <a:r>
              <a:rPr lang="en" sz="2400" dirty="0">
                <a:ea typeface="Arial"/>
                <a:cs typeface="Arial"/>
                <a:sym typeface="Arial"/>
              </a:rPr>
              <a:t>Europe, 2012)</a:t>
            </a:r>
          </a:p>
          <a:p>
            <a:pPr marL="342900" lvl="0" indent="-312420">
              <a:lnSpc>
                <a:spcPct val="80000"/>
              </a:lnSpc>
              <a:spcBef>
                <a:spcPts val="96"/>
              </a:spcBef>
              <a:buClr>
                <a:schemeClr val="dk1"/>
              </a:buClr>
              <a:buNone/>
            </a:pPr>
            <a:endParaRPr lang="en" sz="2400" i="1" dirty="0">
              <a:ea typeface="Arial"/>
              <a:cs typeface="Arial"/>
              <a:sym typeface="Arial"/>
            </a:endParaRPr>
          </a:p>
          <a:p>
            <a:pPr marL="342900" lvl="0" indent="-312420">
              <a:lnSpc>
                <a:spcPct val="80000"/>
              </a:lnSpc>
              <a:spcBef>
                <a:spcPts val="96"/>
              </a:spcBef>
              <a:buClr>
                <a:schemeClr val="dk1"/>
              </a:buClr>
              <a:buNone/>
            </a:pPr>
            <a:endParaRPr lang="en" sz="2400" i="1" dirty="0">
              <a:ea typeface="Arial"/>
              <a:cs typeface="Arial"/>
              <a:sym typeface="Arial"/>
            </a:endParaRPr>
          </a:p>
          <a:p>
            <a:pPr marL="342900" lvl="0" indent="-312420">
              <a:lnSpc>
                <a:spcPct val="80000"/>
              </a:lnSpc>
              <a:spcBef>
                <a:spcPts val="96"/>
              </a:spcBef>
              <a:buClr>
                <a:schemeClr val="dk1"/>
              </a:buClr>
              <a:buNone/>
            </a:pPr>
            <a:endParaRPr lang="en" sz="2400" dirty="0">
              <a:ea typeface="Arial"/>
              <a:cs typeface="Arial"/>
              <a:sym typeface="Arial"/>
            </a:endParaRPr>
          </a:p>
          <a:p>
            <a:pPr marL="0" lvl="0" indent="0">
              <a:lnSpc>
                <a:spcPct val="80000"/>
              </a:lnSpc>
              <a:spcBef>
                <a:spcPts val="256"/>
              </a:spcBef>
              <a:buClr>
                <a:schemeClr val="dk1"/>
              </a:buClr>
              <a:buNone/>
            </a:pPr>
            <a:endParaRPr lang="en" sz="2400" dirty="0">
              <a:ea typeface="Arial"/>
              <a:cs typeface="Arial"/>
              <a:sym typeface="Arial"/>
            </a:endParaRPr>
          </a:p>
          <a:p>
            <a:pPr marL="342900" lvl="0" indent="-261620">
              <a:lnSpc>
                <a:spcPct val="80000"/>
              </a:lnSpc>
              <a:spcBef>
                <a:spcPts val="256"/>
              </a:spcBef>
              <a:buClr>
                <a:schemeClr val="dk1"/>
              </a:buClr>
              <a:buNone/>
            </a:pPr>
            <a:endParaRPr lang="en" sz="2400" dirty="0">
              <a:ea typeface="Arial"/>
              <a:cs typeface="Arial"/>
              <a:sym typeface="Arial"/>
            </a:endParaRPr>
          </a:p>
          <a:p>
            <a:endParaRPr lang="en-GB" sz="2400" dirty="0"/>
          </a:p>
        </p:txBody>
      </p:sp>
      <p:pic>
        <p:nvPicPr>
          <p:cNvPr id="4" name="Shape 439"/>
          <p:cNvPicPr preferRelativeResize="0"/>
          <p:nvPr/>
        </p:nvPicPr>
        <p:blipFill rotWithShape="1">
          <a:blip r:embed="rId3">
            <a:alphaModFix/>
          </a:blip>
          <a:srcRect/>
          <a:stretch/>
        </p:blipFill>
        <p:spPr>
          <a:xfrm>
            <a:off x="457200" y="4897599"/>
            <a:ext cx="2898775" cy="1800225"/>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696142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ubrik 4"/>
          <p:cNvSpPr>
            <a:spLocks noGrp="1"/>
          </p:cNvSpPr>
          <p:nvPr>
            <p:ph type="title"/>
          </p:nvPr>
        </p:nvSpPr>
        <p:spPr>
          <a:xfrm>
            <a:off x="457200" y="-24870"/>
            <a:ext cx="8229600" cy="1143000"/>
          </a:xfrm>
        </p:spPr>
        <p:txBody>
          <a:bodyPr/>
          <a:lstStyle/>
          <a:p>
            <a:r>
              <a:rPr lang="sv-SE" dirty="0" smtClean="0">
                <a:ea typeface="ＭＳ Ｐゴシック" pitchFamily="-103" charset="-128"/>
                <a:cs typeface="ＭＳ Ｐゴシック" pitchFamily="-103" charset="-128"/>
              </a:rPr>
              <a:t>Ett Cirkulärt system</a:t>
            </a:r>
          </a:p>
        </p:txBody>
      </p:sp>
      <p:sp>
        <p:nvSpPr>
          <p:cNvPr id="80900" name="textruta 2"/>
          <p:cNvSpPr txBox="1">
            <a:spLocks noChangeArrowheads="1"/>
          </p:cNvSpPr>
          <p:nvPr/>
        </p:nvSpPr>
        <p:spPr bwMode="auto">
          <a:xfrm>
            <a:off x="5" y="6096004"/>
            <a:ext cx="1265959" cy="230760"/>
          </a:xfrm>
          <a:prstGeom prst="rect">
            <a:avLst/>
          </a:prstGeom>
          <a:noFill/>
          <a:ln w="9525">
            <a:noFill/>
            <a:miter lim="800000"/>
            <a:headEnd/>
            <a:tailEnd/>
          </a:ln>
        </p:spPr>
        <p:txBody>
          <a:bodyPr wrap="none" lIns="91368" tIns="45684" rIns="91368" bIns="45684">
            <a:prstTxWarp prst="textNoShape">
              <a:avLst/>
            </a:prstTxWarp>
            <a:spAutoFit/>
          </a:bodyPr>
          <a:lstStyle/>
          <a:p>
            <a:pPr eaLnBrk="0" hangingPunct="0"/>
            <a:r>
              <a:rPr lang="en-US" sz="900" dirty="0">
                <a:latin typeface="Times New Roman" pitchFamily="-103" charset="0"/>
              </a:rPr>
              <a:t>Nasr &amp; Thurston, 2006</a:t>
            </a:r>
          </a:p>
        </p:txBody>
      </p:sp>
      <p:pic>
        <p:nvPicPr>
          <p:cNvPr id="16" name="Picture 3"/>
          <p:cNvPicPr>
            <a:picLocks noChangeArrowheads="1"/>
          </p:cNvPicPr>
          <p:nvPr/>
        </p:nvPicPr>
        <p:blipFill>
          <a:blip r:embed="rId3"/>
          <a:srcRect/>
          <a:stretch>
            <a:fillRect/>
          </a:stretch>
        </p:blipFill>
        <p:spPr bwMode="auto">
          <a:xfrm>
            <a:off x="1322390" y="804866"/>
            <a:ext cx="6111880" cy="5291138"/>
          </a:xfrm>
          <a:prstGeom prst="rect">
            <a:avLst/>
          </a:prstGeom>
          <a:noFill/>
          <a:ln w="9525">
            <a:noFill/>
            <a:miter lim="800000"/>
            <a:headEnd/>
            <a:tailEnd/>
          </a:ln>
        </p:spPr>
      </p:pic>
      <p:sp>
        <p:nvSpPr>
          <p:cNvPr id="5" name="textruta 4"/>
          <p:cNvSpPr txBox="1"/>
          <p:nvPr/>
        </p:nvSpPr>
        <p:spPr>
          <a:xfrm>
            <a:off x="3996267" y="1625600"/>
            <a:ext cx="646669" cy="369332"/>
          </a:xfrm>
          <a:prstGeom prst="rect">
            <a:avLst/>
          </a:prstGeom>
          <a:noFill/>
        </p:spPr>
        <p:txBody>
          <a:bodyPr wrap="none" rtlCol="0">
            <a:spAutoFit/>
          </a:bodyPr>
          <a:lstStyle/>
          <a:p>
            <a:r>
              <a:rPr lang="sv" b="1" dirty="0" smtClean="0">
                <a:solidFill>
                  <a:srgbClr val="0000FF"/>
                </a:solidFill>
              </a:rPr>
              <a:t>80%</a:t>
            </a:r>
            <a:endParaRPr lang="sv" b="1" dirty="0">
              <a:solidFill>
                <a:srgbClr val="0000FF"/>
              </a:solidFill>
            </a:endParaRPr>
          </a:p>
        </p:txBody>
      </p:sp>
      <p:sp>
        <p:nvSpPr>
          <p:cNvPr id="6" name="textruta 5"/>
          <p:cNvSpPr txBox="1"/>
          <p:nvPr/>
        </p:nvSpPr>
        <p:spPr>
          <a:xfrm>
            <a:off x="7434270" y="4842933"/>
            <a:ext cx="646669" cy="369332"/>
          </a:xfrm>
          <a:prstGeom prst="rect">
            <a:avLst/>
          </a:prstGeom>
          <a:noFill/>
        </p:spPr>
        <p:txBody>
          <a:bodyPr wrap="none" rtlCol="0">
            <a:spAutoFit/>
          </a:bodyPr>
          <a:lstStyle/>
          <a:p>
            <a:r>
              <a:rPr lang="sv" b="1" dirty="0" smtClean="0">
                <a:solidFill>
                  <a:srgbClr val="0000FF"/>
                </a:solidFill>
              </a:rPr>
              <a:t>20%</a:t>
            </a:r>
            <a:endParaRPr lang="sv" b="1" dirty="0">
              <a:solidFill>
                <a:srgbClr val="0000FF"/>
              </a:solidFill>
            </a:endParaRPr>
          </a:p>
        </p:txBody>
      </p:sp>
      <p:sp>
        <p:nvSpPr>
          <p:cNvPr id="7" name="textruta 6"/>
          <p:cNvSpPr txBox="1"/>
          <p:nvPr/>
        </p:nvSpPr>
        <p:spPr>
          <a:xfrm>
            <a:off x="675721" y="4995333"/>
            <a:ext cx="646669" cy="369332"/>
          </a:xfrm>
          <a:prstGeom prst="rect">
            <a:avLst/>
          </a:prstGeom>
          <a:noFill/>
        </p:spPr>
        <p:txBody>
          <a:bodyPr wrap="none" rtlCol="0">
            <a:spAutoFit/>
          </a:bodyPr>
          <a:lstStyle/>
          <a:p>
            <a:r>
              <a:rPr lang="sv" b="1" dirty="0" smtClean="0">
                <a:solidFill>
                  <a:srgbClr val="0000FF"/>
                </a:solidFill>
              </a:rPr>
              <a:t>20%</a:t>
            </a:r>
            <a:endParaRPr lang="sv" b="1" dirty="0">
              <a:solidFill>
                <a:srgbClr val="0000FF"/>
              </a:solidFill>
            </a:endParaRPr>
          </a:p>
        </p:txBody>
      </p:sp>
      <p:sp>
        <p:nvSpPr>
          <p:cNvPr id="8" name="textruta 7"/>
          <p:cNvSpPr txBox="1"/>
          <p:nvPr/>
        </p:nvSpPr>
        <p:spPr>
          <a:xfrm>
            <a:off x="3285067" y="4473601"/>
            <a:ext cx="2083060" cy="646331"/>
          </a:xfrm>
          <a:prstGeom prst="rect">
            <a:avLst/>
          </a:prstGeom>
          <a:noFill/>
        </p:spPr>
        <p:txBody>
          <a:bodyPr wrap="none" rtlCol="0">
            <a:spAutoFit/>
          </a:bodyPr>
          <a:lstStyle/>
          <a:p>
            <a:pPr algn="ctr"/>
            <a:r>
              <a:rPr lang="sv" b="1" dirty="0" smtClean="0">
                <a:solidFill>
                  <a:srgbClr val="0000FF"/>
                </a:solidFill>
              </a:rPr>
              <a:t>En faktor 5 bättre</a:t>
            </a:r>
          </a:p>
          <a:p>
            <a:pPr algn="ctr"/>
            <a:r>
              <a:rPr lang="sv" b="1" dirty="0" smtClean="0">
                <a:solidFill>
                  <a:srgbClr val="0000FF"/>
                </a:solidFill>
              </a:rPr>
              <a:t>ÄR MÖJLIGT!</a:t>
            </a:r>
            <a:endParaRPr lang="sv" b="1" dirty="0">
              <a:solidFill>
                <a:srgbClr val="0000FF"/>
              </a:solidFill>
            </a:endParaRPr>
          </a:p>
        </p:txBody>
      </p:sp>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Dagens dominerande affärsmodell är linjär</a:t>
            </a:r>
            <a:endParaRPr lang="sv-SE" dirty="0"/>
          </a:p>
        </p:txBody>
      </p:sp>
      <p:sp>
        <p:nvSpPr>
          <p:cNvPr id="12" name="Platshållare för innehåll 11"/>
          <p:cNvSpPr>
            <a:spLocks noGrp="1"/>
          </p:cNvSpPr>
          <p:nvPr>
            <p:ph idx="1"/>
          </p:nvPr>
        </p:nvSpPr>
        <p:spPr>
          <a:xfrm>
            <a:off x="457200" y="1662546"/>
            <a:ext cx="5631873" cy="4310790"/>
          </a:xfrm>
        </p:spPr>
        <p:txBody>
          <a:bodyPr/>
          <a:lstStyle/>
          <a:p>
            <a:r>
              <a:rPr lang="sv-SE" dirty="0" smtClean="0"/>
              <a:t>Vinsten optimeras genom:</a:t>
            </a:r>
          </a:p>
          <a:p>
            <a:pPr lvl="1"/>
            <a:r>
              <a:rPr lang="sv-SE" dirty="0" smtClean="0"/>
              <a:t>Stora marginaler</a:t>
            </a:r>
          </a:p>
          <a:p>
            <a:pPr lvl="1"/>
            <a:r>
              <a:rPr lang="sv-SE" dirty="0" smtClean="0"/>
              <a:t>Stora volymer</a:t>
            </a:r>
          </a:p>
          <a:p>
            <a:pPr lvl="1"/>
            <a:r>
              <a:rPr lang="sv-SE" dirty="0" smtClean="0"/>
              <a:t>Produkter som snabbt går sönder, blir omoderna, eller kostar lite relativt kundens välfärdsnivå</a:t>
            </a:r>
          </a:p>
          <a:p>
            <a:pPr lvl="1"/>
            <a:endParaRPr lang="sv-SE" dirty="0"/>
          </a:p>
        </p:txBody>
      </p:sp>
      <p:pic>
        <p:nvPicPr>
          <p:cNvPr id="1026" name="Picture 2" descr="C:\Users\Camilla\AppData\Local\Microsoft\Windows\Temporary Internet Files\Content.IE5\T14WMQSS\file0001531333081.jpg"/>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49589" y="3872491"/>
            <a:ext cx="2667961" cy="200097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C:\Users\Camilla\AppData\Local\Microsoft\Windows\Temporary Internet Files\Content.IE5\8FG0RIUV\file8851295912179.jpg"/>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49589" y="1745674"/>
            <a:ext cx="2667961" cy="200097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9" name="Picture 5" descr="C:\Users\Camilla\AppData\Local\Microsoft\Windows\Temporary Internet Files\Content.IE5\T14WMQSS\file2491241837403.jpg"/>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44589" y="5140666"/>
            <a:ext cx="2204251" cy="146559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3943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RT PICTURE ALT. 1">
  <a:themeElements>
    <a:clrScheme name="Swedish ICT">
      <a:dk1>
        <a:sysClr val="windowText" lastClr="000000"/>
      </a:dk1>
      <a:lt1>
        <a:sysClr val="window" lastClr="FFFFFF"/>
      </a:lt1>
      <a:dk2>
        <a:srgbClr val="1F497D"/>
      </a:dk2>
      <a:lt2>
        <a:srgbClr val="EEECE1"/>
      </a:lt2>
      <a:accent1>
        <a:srgbClr val="00A043"/>
      </a:accent1>
      <a:accent2>
        <a:srgbClr val="D21417"/>
      </a:accent2>
      <a:accent3>
        <a:srgbClr val="FFD700"/>
      </a:accent3>
      <a:accent4>
        <a:srgbClr val="F5A000"/>
      </a:accent4>
      <a:accent5>
        <a:srgbClr val="0082C8"/>
      </a:accent5>
      <a:accent6>
        <a:srgbClr val="8C4696"/>
      </a:accent6>
      <a:hlink>
        <a:srgbClr val="0082C8"/>
      </a:hlink>
      <a:folHlink>
        <a:srgbClr val="8C4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RT PICTURE ALT. 2">
  <a:themeElements>
    <a:clrScheme name="Swedish ICT">
      <a:dk1>
        <a:sysClr val="windowText" lastClr="000000"/>
      </a:dk1>
      <a:lt1>
        <a:sysClr val="window" lastClr="FFFFFF"/>
      </a:lt1>
      <a:dk2>
        <a:srgbClr val="1F497D"/>
      </a:dk2>
      <a:lt2>
        <a:srgbClr val="EEECE1"/>
      </a:lt2>
      <a:accent1>
        <a:srgbClr val="00A043"/>
      </a:accent1>
      <a:accent2>
        <a:srgbClr val="D21417"/>
      </a:accent2>
      <a:accent3>
        <a:srgbClr val="FFD700"/>
      </a:accent3>
      <a:accent4>
        <a:srgbClr val="F5A000"/>
      </a:accent4>
      <a:accent5>
        <a:srgbClr val="0082C8"/>
      </a:accent5>
      <a:accent6>
        <a:srgbClr val="8C4696"/>
      </a:accent6>
      <a:hlink>
        <a:srgbClr val="0082C8"/>
      </a:hlink>
      <a:folHlink>
        <a:srgbClr val="8C4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Swedish ICT">
      <a:dk1>
        <a:sysClr val="windowText" lastClr="000000"/>
      </a:dk1>
      <a:lt1>
        <a:sysClr val="window" lastClr="FFFFFF"/>
      </a:lt1>
      <a:dk2>
        <a:srgbClr val="1F497D"/>
      </a:dk2>
      <a:lt2>
        <a:srgbClr val="EEECE1"/>
      </a:lt2>
      <a:accent1>
        <a:srgbClr val="00A043"/>
      </a:accent1>
      <a:accent2>
        <a:srgbClr val="D21417"/>
      </a:accent2>
      <a:accent3>
        <a:srgbClr val="FFD700"/>
      </a:accent3>
      <a:accent4>
        <a:srgbClr val="F5A000"/>
      </a:accent4>
      <a:accent5>
        <a:srgbClr val="0082C8"/>
      </a:accent5>
      <a:accent6>
        <a:srgbClr val="8C4696"/>
      </a:accent6>
      <a:hlink>
        <a:srgbClr val="0082C8"/>
      </a:hlink>
      <a:folHlink>
        <a:srgbClr val="8C4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0000FF"/>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TART PICTURE ALT. 2">
  <a:themeElements>
    <a:clrScheme name="Swedish ICT">
      <a:dk1>
        <a:sysClr val="windowText" lastClr="000000"/>
      </a:dk1>
      <a:lt1>
        <a:sysClr val="window" lastClr="FFFFFF"/>
      </a:lt1>
      <a:dk2>
        <a:srgbClr val="1F497D"/>
      </a:dk2>
      <a:lt2>
        <a:srgbClr val="EEECE1"/>
      </a:lt2>
      <a:accent1>
        <a:srgbClr val="00A043"/>
      </a:accent1>
      <a:accent2>
        <a:srgbClr val="D21417"/>
      </a:accent2>
      <a:accent3>
        <a:srgbClr val="FFD700"/>
      </a:accent3>
      <a:accent4>
        <a:srgbClr val="F5A000"/>
      </a:accent4>
      <a:accent5>
        <a:srgbClr val="0082C8"/>
      </a:accent5>
      <a:accent6>
        <a:srgbClr val="8C4696"/>
      </a:accent6>
      <a:hlink>
        <a:srgbClr val="0082C8"/>
      </a:hlink>
      <a:folHlink>
        <a:srgbClr val="8C4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Swedish ICT">
      <a:dk1>
        <a:sysClr val="windowText" lastClr="000000"/>
      </a:dk1>
      <a:lt1>
        <a:sysClr val="window" lastClr="FFFFFF"/>
      </a:lt1>
      <a:dk2>
        <a:srgbClr val="1F497D"/>
      </a:dk2>
      <a:lt2>
        <a:srgbClr val="EEECE1"/>
      </a:lt2>
      <a:accent1>
        <a:srgbClr val="00A043"/>
      </a:accent1>
      <a:accent2>
        <a:srgbClr val="D21417"/>
      </a:accent2>
      <a:accent3>
        <a:srgbClr val="FFD700"/>
      </a:accent3>
      <a:accent4>
        <a:srgbClr val="F5A000"/>
      </a:accent4>
      <a:accent5>
        <a:srgbClr val="0082C8"/>
      </a:accent5>
      <a:accent6>
        <a:srgbClr val="8C4696"/>
      </a:accent6>
      <a:hlink>
        <a:srgbClr val="0082C8"/>
      </a:hlink>
      <a:folHlink>
        <a:srgbClr val="8C4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27029</TotalTime>
  <Words>4269</Words>
  <Application>Microsoft Macintosh PowerPoint</Application>
  <PresentationFormat>Bildspel på skärmen (4:3)</PresentationFormat>
  <Paragraphs>564</Paragraphs>
  <Slides>31</Slides>
  <Notes>28</Notes>
  <HiddenSlides>0</HiddenSlides>
  <MMClips>0</MMClips>
  <ScaleCrop>false</ScaleCrop>
  <HeadingPairs>
    <vt:vector size="4" baseType="variant">
      <vt:variant>
        <vt:lpstr>Formgivningsmall</vt:lpstr>
      </vt:variant>
      <vt:variant>
        <vt:i4>5</vt:i4>
      </vt:variant>
      <vt:variant>
        <vt:lpstr>Bildrubriker</vt:lpstr>
      </vt:variant>
      <vt:variant>
        <vt:i4>31</vt:i4>
      </vt:variant>
    </vt:vector>
  </HeadingPairs>
  <TitlesOfParts>
    <vt:vector size="36" baseType="lpstr">
      <vt:lpstr>START PICTURE ALT. 1</vt:lpstr>
      <vt:lpstr>(START PICTURE ALT. 2</vt:lpstr>
      <vt:lpstr>Custom Design</vt:lpstr>
      <vt:lpstr>1_(START PICTURE ALT. 2</vt:lpstr>
      <vt:lpstr>1_Custom Design</vt:lpstr>
      <vt:lpstr>Dagens sätt att upp-handla duger inte  En femfaldig resurs-effektivisering är möjlig</vt:lpstr>
      <vt:lpstr>Viktoria  – ett av Sveriges forskningsinstitut</vt:lpstr>
      <vt:lpstr>Presentationens struktur</vt:lpstr>
      <vt:lpstr>Vi överkonsumerar jordens resurser</vt:lpstr>
      <vt:lpstr>Bild 5</vt:lpstr>
      <vt:lpstr>Linjärt system</vt:lpstr>
      <vt:lpstr>Cirkulär ekonomi – ett måste?</vt:lpstr>
      <vt:lpstr>Ett Cirkulärt system</vt:lpstr>
      <vt:lpstr>Dagens dominerande affärsmodell är linjär</vt:lpstr>
      <vt:lpstr>Pudelns kärna: Ägandet!</vt:lpstr>
      <vt:lpstr>Cirkulär affärsmodell: Bevara värdet så långt det går</vt:lpstr>
      <vt:lpstr>Cirkulära affärsmodeller</vt:lpstr>
      <vt:lpstr>Exempel på cirk.Aff.mod</vt:lpstr>
      <vt:lpstr>Ytterligare 2 exempel</vt:lpstr>
      <vt:lpstr>Given the daily efforts in industry to reduce costS and improve competitiveness and profits, why aren’t these profitable sustainability improvements widely introduced? </vt:lpstr>
      <vt:lpstr>Bild 16</vt:lpstr>
      <vt:lpstr>Praktiska utmaningar för affärs-, design- och produktutveckling</vt:lpstr>
      <vt:lpstr>Adaptiv design – en lösning?</vt:lpstr>
      <vt:lpstr>Bild 19</vt:lpstr>
      <vt:lpstr>Vanliga kundreaktioner</vt:lpstr>
      <vt:lpstr>Internet of things - En möjliggörare av cirkulära affärsmodeller</vt:lpstr>
      <vt:lpstr>Organisatoriska implikationer</vt:lpstr>
      <vt:lpstr>Hur öka takten?</vt:lpstr>
      <vt:lpstr>Offentlig sektor – stor kund!</vt:lpstr>
      <vt:lpstr>upphandling</vt:lpstr>
      <vt:lpstr>Cirkulär affärsmodell</vt:lpstr>
      <vt:lpstr>Cirkularitetsmåttet – en nödvändighet?</vt:lpstr>
      <vt:lpstr>cirkularitetsmåttet</vt:lpstr>
      <vt:lpstr>Ytterligare forskningsidé</vt:lpstr>
      <vt:lpstr>Bild 30</vt:lpstr>
      <vt:lpstr>Bild 31</vt:lpstr>
    </vt:vector>
  </TitlesOfParts>
  <Company>Drive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Per Tormod</dc:creator>
  <cp:lastModifiedBy>Mats Williander</cp:lastModifiedBy>
  <cp:revision>266</cp:revision>
  <cp:lastPrinted>2014-11-19T12:57:32Z</cp:lastPrinted>
  <dcterms:created xsi:type="dcterms:W3CDTF">2015-04-17T07:42:11Z</dcterms:created>
  <dcterms:modified xsi:type="dcterms:W3CDTF">2015-04-17T07:44:04Z</dcterms:modified>
</cp:coreProperties>
</file>