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5" r:id="rId3"/>
    <p:sldId id="257" r:id="rId4"/>
    <p:sldId id="261" r:id="rId5"/>
    <p:sldId id="268" r:id="rId6"/>
    <p:sldId id="277" r:id="rId7"/>
    <p:sldId id="264" r:id="rId8"/>
    <p:sldId id="288" r:id="rId9"/>
    <p:sldId id="289" r:id="rId10"/>
    <p:sldId id="290" r:id="rId11"/>
    <p:sldId id="276" r:id="rId12"/>
    <p:sldId id="279" r:id="rId13"/>
    <p:sldId id="280" r:id="rId14"/>
    <p:sldId id="260" r:id="rId15"/>
    <p:sldId id="275" r:id="rId16"/>
    <p:sldId id="281" r:id="rId17"/>
    <p:sldId id="258" r:id="rId1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72">
          <p15:clr>
            <a:srgbClr val="A4A3A4"/>
          </p15:clr>
        </p15:guide>
        <p15:guide id="3" orient="horz" pos="350">
          <p15:clr>
            <a:srgbClr val="A4A3A4"/>
          </p15:clr>
        </p15:guide>
        <p15:guide id="4" orient="horz" pos="798">
          <p15:clr>
            <a:srgbClr val="A4A3A4"/>
          </p15:clr>
        </p15:guide>
        <p15:guide id="5" orient="horz" pos="124">
          <p15:clr>
            <a:srgbClr val="A4A3A4"/>
          </p15:clr>
        </p15:guide>
        <p15:guide id="6" orient="horz" pos="260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981B5"/>
    <a:srgbClr val="3A7EAD"/>
    <a:srgbClr val="162852"/>
    <a:srgbClr val="2A79AA"/>
    <a:srgbClr val="2A79B3"/>
    <a:srgbClr val="2B81BC"/>
    <a:srgbClr val="2B81B3"/>
    <a:srgbClr val="1A93BE"/>
    <a:srgbClr val="0D8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277" autoAdjust="0"/>
  </p:normalViewPr>
  <p:slideViewPr>
    <p:cSldViewPr snapToObjects="1">
      <p:cViewPr>
        <p:scale>
          <a:sx n="93" d="100"/>
          <a:sy n="93" d="100"/>
        </p:scale>
        <p:origin x="2022" y="462"/>
      </p:cViewPr>
      <p:guideLst>
        <p:guide orient="horz" pos="1620"/>
        <p:guide orient="horz" pos="3072"/>
        <p:guide orient="horz" pos="350"/>
        <p:guide orient="horz" pos="798"/>
        <p:guide orient="horz" pos="124"/>
        <p:guide orient="horz" pos="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51E5A-5AD4-4A87-971A-8B2FAC421CC4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F9DE575D-77E4-467D-BF48-04FF553B1EFA}">
      <dgm:prSet phldrT="[Text]" custT="1"/>
      <dgm:spPr/>
      <dgm:t>
        <a:bodyPr/>
        <a:lstStyle/>
        <a:p>
          <a:r>
            <a:rPr lang="sv-SE" sz="2200" dirty="0" smtClean="0"/>
            <a:t>Säkra inköp</a:t>
          </a:r>
          <a:endParaRPr lang="sv-SE" sz="2200" dirty="0"/>
        </a:p>
      </dgm:t>
    </dgm:pt>
    <dgm:pt modelId="{681856F9-199D-44FD-A5D5-B2A88815CC28}" type="parTrans" cxnId="{9BF64E36-068B-44F4-B743-D03D4E6B0317}">
      <dgm:prSet/>
      <dgm:spPr/>
      <dgm:t>
        <a:bodyPr/>
        <a:lstStyle/>
        <a:p>
          <a:endParaRPr lang="sv-SE"/>
        </a:p>
      </dgm:t>
    </dgm:pt>
    <dgm:pt modelId="{CCD70C43-A9A4-4E32-A2A9-DC9A654FA7CF}" type="sibTrans" cxnId="{9BF64E36-068B-44F4-B743-D03D4E6B0317}">
      <dgm:prSet/>
      <dgm:spPr/>
      <dgm:t>
        <a:bodyPr/>
        <a:lstStyle/>
        <a:p>
          <a:endParaRPr lang="sv-SE"/>
        </a:p>
      </dgm:t>
    </dgm:pt>
    <dgm:pt modelId="{5711A4EF-9B00-4CEE-A328-0CD8EC6B5FC4}">
      <dgm:prSet phldrT="[Text]" custT="1"/>
      <dgm:spPr/>
      <dgm:t>
        <a:bodyPr/>
        <a:lstStyle/>
        <a:p>
          <a:r>
            <a:rPr lang="sv-SE" sz="2200" dirty="0" smtClean="0"/>
            <a:t>Göra inköp</a:t>
          </a:r>
          <a:endParaRPr lang="sv-SE" sz="2200" dirty="0"/>
        </a:p>
      </dgm:t>
    </dgm:pt>
    <dgm:pt modelId="{084ACFA6-C936-47DD-966F-5BB0AA85168E}" type="parTrans" cxnId="{10A35894-EAD3-4652-81D9-89686C9CEDED}">
      <dgm:prSet/>
      <dgm:spPr/>
      <dgm:t>
        <a:bodyPr/>
        <a:lstStyle/>
        <a:p>
          <a:endParaRPr lang="sv-SE"/>
        </a:p>
      </dgm:t>
    </dgm:pt>
    <dgm:pt modelId="{654402B6-4B52-4F0B-BBF3-927C70EBA7D9}" type="sibTrans" cxnId="{10A35894-EAD3-4652-81D9-89686C9CEDED}">
      <dgm:prSet/>
      <dgm:spPr/>
      <dgm:t>
        <a:bodyPr/>
        <a:lstStyle/>
        <a:p>
          <a:endParaRPr lang="sv-SE"/>
        </a:p>
      </dgm:t>
    </dgm:pt>
    <dgm:pt modelId="{A83E5D82-5E64-4DF2-9BC9-6A96D39F1C09}">
      <dgm:prSet phldrT="[Text]" custT="1"/>
      <dgm:spPr/>
      <dgm:t>
        <a:bodyPr/>
        <a:lstStyle/>
        <a:p>
          <a:r>
            <a:rPr lang="sv-SE" sz="2200" dirty="0" smtClean="0"/>
            <a:t>Betala inköp</a:t>
          </a:r>
          <a:endParaRPr lang="sv-SE" sz="2200" dirty="0"/>
        </a:p>
      </dgm:t>
    </dgm:pt>
    <dgm:pt modelId="{BEE1991A-6629-4EBB-988B-C5907645ADA5}" type="parTrans" cxnId="{338E26B0-0EEC-4690-8F9E-9BC34E91BE14}">
      <dgm:prSet/>
      <dgm:spPr/>
      <dgm:t>
        <a:bodyPr/>
        <a:lstStyle/>
        <a:p>
          <a:endParaRPr lang="sv-SE"/>
        </a:p>
      </dgm:t>
    </dgm:pt>
    <dgm:pt modelId="{AD34F308-DA1B-4985-A495-55691E89DD4E}" type="sibTrans" cxnId="{338E26B0-0EEC-4690-8F9E-9BC34E91BE14}">
      <dgm:prSet/>
      <dgm:spPr/>
      <dgm:t>
        <a:bodyPr/>
        <a:lstStyle/>
        <a:p>
          <a:endParaRPr lang="sv-SE"/>
        </a:p>
      </dgm:t>
    </dgm:pt>
    <dgm:pt modelId="{CFCD2A40-D984-4344-88F0-EFB27D03A192}" type="pres">
      <dgm:prSet presAssocID="{C3B51E5A-5AD4-4A87-971A-8B2FAC421CC4}" presName="Name0" presStyleCnt="0">
        <dgm:presLayoutVars>
          <dgm:dir/>
          <dgm:resizeHandles val="exact"/>
        </dgm:presLayoutVars>
      </dgm:prSet>
      <dgm:spPr/>
    </dgm:pt>
    <dgm:pt modelId="{28DFDE68-64EB-41E8-AAB4-8A82C0D53BF5}" type="pres">
      <dgm:prSet presAssocID="{F9DE575D-77E4-467D-BF48-04FF553B1EFA}" presName="parTxOnly" presStyleLbl="node1" presStyleIdx="0" presStyleCnt="3" custLinFactNeighborY="-156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5457902-E109-4DBD-B26D-EDDA3A555DEA}" type="pres">
      <dgm:prSet presAssocID="{CCD70C43-A9A4-4E32-A2A9-DC9A654FA7CF}" presName="parSpace" presStyleCnt="0"/>
      <dgm:spPr/>
    </dgm:pt>
    <dgm:pt modelId="{E690B189-C280-4222-8499-B8D7891DF99E}" type="pres">
      <dgm:prSet presAssocID="{5711A4EF-9B00-4CEE-A328-0CD8EC6B5FC4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BD88B69-0392-4D68-B986-C9005A806E26}" type="pres">
      <dgm:prSet presAssocID="{654402B6-4B52-4F0B-BBF3-927C70EBA7D9}" presName="parSpace" presStyleCnt="0"/>
      <dgm:spPr/>
    </dgm:pt>
    <dgm:pt modelId="{2D6FB2F2-3573-4060-A049-DF82DD483C03}" type="pres">
      <dgm:prSet presAssocID="{A83E5D82-5E64-4DF2-9BC9-6A96D39F1C09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40DFAF6E-8BD1-4177-882E-C00B47AE0C78}" type="presOf" srcId="{5711A4EF-9B00-4CEE-A328-0CD8EC6B5FC4}" destId="{E690B189-C280-4222-8499-B8D7891DF99E}" srcOrd="0" destOrd="0" presId="urn:microsoft.com/office/officeart/2005/8/layout/hChevron3"/>
    <dgm:cxn modelId="{338E26B0-0EEC-4690-8F9E-9BC34E91BE14}" srcId="{C3B51E5A-5AD4-4A87-971A-8B2FAC421CC4}" destId="{A83E5D82-5E64-4DF2-9BC9-6A96D39F1C09}" srcOrd="2" destOrd="0" parTransId="{BEE1991A-6629-4EBB-988B-C5907645ADA5}" sibTransId="{AD34F308-DA1B-4985-A495-55691E89DD4E}"/>
    <dgm:cxn modelId="{FCC9CC5F-A223-4F7B-9588-E6FB68D46F36}" type="presOf" srcId="{F9DE575D-77E4-467D-BF48-04FF553B1EFA}" destId="{28DFDE68-64EB-41E8-AAB4-8A82C0D53BF5}" srcOrd="0" destOrd="0" presId="urn:microsoft.com/office/officeart/2005/8/layout/hChevron3"/>
    <dgm:cxn modelId="{9BF64E36-068B-44F4-B743-D03D4E6B0317}" srcId="{C3B51E5A-5AD4-4A87-971A-8B2FAC421CC4}" destId="{F9DE575D-77E4-467D-BF48-04FF553B1EFA}" srcOrd="0" destOrd="0" parTransId="{681856F9-199D-44FD-A5D5-B2A88815CC28}" sibTransId="{CCD70C43-A9A4-4E32-A2A9-DC9A654FA7CF}"/>
    <dgm:cxn modelId="{58F76A77-7674-4CF2-B3D6-F26759722001}" type="presOf" srcId="{A83E5D82-5E64-4DF2-9BC9-6A96D39F1C09}" destId="{2D6FB2F2-3573-4060-A049-DF82DD483C03}" srcOrd="0" destOrd="0" presId="urn:microsoft.com/office/officeart/2005/8/layout/hChevron3"/>
    <dgm:cxn modelId="{10A35894-EAD3-4652-81D9-89686C9CEDED}" srcId="{C3B51E5A-5AD4-4A87-971A-8B2FAC421CC4}" destId="{5711A4EF-9B00-4CEE-A328-0CD8EC6B5FC4}" srcOrd="1" destOrd="0" parTransId="{084ACFA6-C936-47DD-966F-5BB0AA85168E}" sibTransId="{654402B6-4B52-4F0B-BBF3-927C70EBA7D9}"/>
    <dgm:cxn modelId="{2B83B668-6136-4CE2-8728-82FFAE944394}" type="presOf" srcId="{C3B51E5A-5AD4-4A87-971A-8B2FAC421CC4}" destId="{CFCD2A40-D984-4344-88F0-EFB27D03A192}" srcOrd="0" destOrd="0" presId="urn:microsoft.com/office/officeart/2005/8/layout/hChevron3"/>
    <dgm:cxn modelId="{AA7B645E-CEF8-43F6-90AD-F99B51D8E8CE}" type="presParOf" srcId="{CFCD2A40-D984-4344-88F0-EFB27D03A192}" destId="{28DFDE68-64EB-41E8-AAB4-8A82C0D53BF5}" srcOrd="0" destOrd="0" presId="urn:microsoft.com/office/officeart/2005/8/layout/hChevron3"/>
    <dgm:cxn modelId="{41773FDC-D9F8-49A8-8924-4285C99B1810}" type="presParOf" srcId="{CFCD2A40-D984-4344-88F0-EFB27D03A192}" destId="{35457902-E109-4DBD-B26D-EDDA3A555DEA}" srcOrd="1" destOrd="0" presId="urn:microsoft.com/office/officeart/2005/8/layout/hChevron3"/>
    <dgm:cxn modelId="{A5C1EE04-CBB5-4DBF-A3F3-67A0390B57EA}" type="presParOf" srcId="{CFCD2A40-D984-4344-88F0-EFB27D03A192}" destId="{E690B189-C280-4222-8499-B8D7891DF99E}" srcOrd="2" destOrd="0" presId="urn:microsoft.com/office/officeart/2005/8/layout/hChevron3"/>
    <dgm:cxn modelId="{6EB428AC-EC26-4966-87A8-3058F6B1AB43}" type="presParOf" srcId="{CFCD2A40-D984-4344-88F0-EFB27D03A192}" destId="{DBD88B69-0392-4D68-B986-C9005A806E26}" srcOrd="3" destOrd="0" presId="urn:microsoft.com/office/officeart/2005/8/layout/hChevron3"/>
    <dgm:cxn modelId="{EC53E13F-424B-4CC4-8250-A3ED5FFD042F}" type="presParOf" srcId="{CFCD2A40-D984-4344-88F0-EFB27D03A192}" destId="{2D6FB2F2-3573-4060-A049-DF82DD483C0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61BAA-64B2-4183-9CB5-278DD89E6960}" type="doc">
      <dgm:prSet loTypeId="urn:microsoft.com/office/officeart/2005/8/layout/orgChart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sv-SE"/>
        </a:p>
      </dgm:t>
    </dgm:pt>
    <dgm:pt modelId="{E155E579-71BB-4573-A7D8-174765F42873}">
      <dgm:prSet phldrT="[Text]" custT="1"/>
      <dgm:spPr/>
      <dgm:t>
        <a:bodyPr/>
        <a:lstStyle/>
        <a:p>
          <a:r>
            <a:rPr lang="sv-SE" sz="1400" dirty="0" smtClean="0"/>
            <a:t>Chef verksamhetsstöd </a:t>
          </a:r>
          <a:endParaRPr lang="sv-SE" sz="1400" dirty="0"/>
        </a:p>
      </dgm:t>
    </dgm:pt>
    <dgm:pt modelId="{7D14CE48-E5E8-4773-88C8-5D7574E51B65}" type="parTrans" cxnId="{3D83A938-DE35-4C14-9B09-CD8C678B4176}">
      <dgm:prSet/>
      <dgm:spPr/>
      <dgm:t>
        <a:bodyPr/>
        <a:lstStyle/>
        <a:p>
          <a:endParaRPr lang="sv-SE"/>
        </a:p>
      </dgm:t>
    </dgm:pt>
    <dgm:pt modelId="{AA334CD2-52B8-4A15-AB99-7B033184FCD8}" type="sibTrans" cxnId="{3D83A938-DE35-4C14-9B09-CD8C678B4176}">
      <dgm:prSet/>
      <dgm:spPr/>
      <dgm:t>
        <a:bodyPr/>
        <a:lstStyle/>
        <a:p>
          <a:endParaRPr lang="sv-SE"/>
        </a:p>
      </dgm:t>
    </dgm:pt>
    <dgm:pt modelId="{DCB6E6EE-5DE8-4500-A02C-0C72AE58EA1F}">
      <dgm:prSet phldrT="[Text]" custT="1"/>
      <dgm:spPr/>
      <dgm:t>
        <a:bodyPr/>
        <a:lstStyle/>
        <a:p>
          <a:r>
            <a:rPr lang="sv-SE" sz="1700" dirty="0" smtClean="0"/>
            <a:t>Ekonomi </a:t>
          </a:r>
        </a:p>
        <a:p>
          <a:r>
            <a:rPr lang="sv-SE" sz="1700" dirty="0" smtClean="0"/>
            <a:t>och planering</a:t>
          </a:r>
          <a:endParaRPr lang="sv-SE" sz="1700" dirty="0"/>
        </a:p>
      </dgm:t>
    </dgm:pt>
    <dgm:pt modelId="{B920FE4E-10A3-4166-AEFA-A88BE53EA2BE}" type="parTrans" cxnId="{7D32316E-168D-4020-85B7-CF7FA3C96C9D}">
      <dgm:prSet/>
      <dgm:spPr/>
      <dgm:t>
        <a:bodyPr/>
        <a:lstStyle/>
        <a:p>
          <a:endParaRPr lang="sv-SE"/>
        </a:p>
      </dgm:t>
    </dgm:pt>
    <dgm:pt modelId="{281AFC04-A164-42BE-A27D-AE187B952925}" type="sibTrans" cxnId="{7D32316E-168D-4020-85B7-CF7FA3C96C9D}">
      <dgm:prSet/>
      <dgm:spPr/>
      <dgm:t>
        <a:bodyPr/>
        <a:lstStyle/>
        <a:p>
          <a:endParaRPr lang="sv-SE"/>
        </a:p>
      </dgm:t>
    </dgm:pt>
    <dgm:pt modelId="{A18B86C5-28F6-41FC-A249-153A7CEB61D0}">
      <dgm:prSet phldrT="[Text]" custT="1"/>
      <dgm:spPr/>
      <dgm:t>
        <a:bodyPr/>
        <a:lstStyle/>
        <a:p>
          <a:r>
            <a:rPr lang="sv-SE" sz="1700" dirty="0" smtClean="0"/>
            <a:t>Universitets-</a:t>
          </a:r>
        </a:p>
        <a:p>
          <a:r>
            <a:rPr lang="sv-SE" sz="1700" dirty="0" smtClean="0"/>
            <a:t>kansli</a:t>
          </a:r>
          <a:endParaRPr lang="sv-SE" sz="1700" dirty="0"/>
        </a:p>
      </dgm:t>
    </dgm:pt>
    <dgm:pt modelId="{2F0C498C-C372-4855-A9B8-5DE66661C1C4}" type="parTrans" cxnId="{CB2FB755-59B9-43C0-B4D7-C5BC5A1E0B6B}">
      <dgm:prSet/>
      <dgm:spPr/>
      <dgm:t>
        <a:bodyPr/>
        <a:lstStyle/>
        <a:p>
          <a:endParaRPr lang="sv-SE"/>
        </a:p>
      </dgm:t>
    </dgm:pt>
    <dgm:pt modelId="{396F2469-B92F-4167-9053-A868C2DD781E}" type="sibTrans" cxnId="{CB2FB755-59B9-43C0-B4D7-C5BC5A1E0B6B}">
      <dgm:prSet/>
      <dgm:spPr/>
      <dgm:t>
        <a:bodyPr/>
        <a:lstStyle/>
        <a:p>
          <a:endParaRPr lang="sv-SE"/>
        </a:p>
      </dgm:t>
    </dgm:pt>
    <dgm:pt modelId="{7BFDF156-C37F-429C-A3B4-0F10B98F6D1B}" type="pres">
      <dgm:prSet presAssocID="{50C61BAA-64B2-4183-9CB5-278DD89E69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D7C12F-E270-4E5B-93C2-BF81A7364B06}" type="pres">
      <dgm:prSet presAssocID="{E155E579-71BB-4573-A7D8-174765F42873}" presName="hierRoot1" presStyleCnt="0">
        <dgm:presLayoutVars>
          <dgm:hierBranch val="init"/>
        </dgm:presLayoutVars>
      </dgm:prSet>
      <dgm:spPr/>
    </dgm:pt>
    <dgm:pt modelId="{4FE5C24C-95B7-4B13-8D46-2A6A9EF9EBF8}" type="pres">
      <dgm:prSet presAssocID="{E155E579-71BB-4573-A7D8-174765F42873}" presName="rootComposite1" presStyleCnt="0"/>
      <dgm:spPr/>
    </dgm:pt>
    <dgm:pt modelId="{37593A48-2E41-4505-A5C0-0D213072C1B9}" type="pres">
      <dgm:prSet presAssocID="{E155E579-71BB-4573-A7D8-174765F4287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38AF46E-EE85-4242-A082-3356F217907B}" type="pres">
      <dgm:prSet presAssocID="{E155E579-71BB-4573-A7D8-174765F42873}" presName="rootConnector1" presStyleLbl="node1" presStyleIdx="0" presStyleCnt="0"/>
      <dgm:spPr/>
    </dgm:pt>
    <dgm:pt modelId="{9B94D12F-F536-44A3-8F64-92321E79AF4F}" type="pres">
      <dgm:prSet presAssocID="{E155E579-71BB-4573-A7D8-174765F42873}" presName="hierChild2" presStyleCnt="0"/>
      <dgm:spPr/>
    </dgm:pt>
    <dgm:pt modelId="{696CABA1-E2F6-4B64-856B-FBDD4C7368D3}" type="pres">
      <dgm:prSet presAssocID="{B920FE4E-10A3-4166-AEFA-A88BE53EA2BE}" presName="Name37" presStyleLbl="parChTrans1D2" presStyleIdx="0" presStyleCnt="2"/>
      <dgm:spPr/>
    </dgm:pt>
    <dgm:pt modelId="{55E46E88-DFF9-4AC8-9685-10C9540BC430}" type="pres">
      <dgm:prSet presAssocID="{DCB6E6EE-5DE8-4500-A02C-0C72AE58EA1F}" presName="hierRoot2" presStyleCnt="0">
        <dgm:presLayoutVars>
          <dgm:hierBranch val="init"/>
        </dgm:presLayoutVars>
      </dgm:prSet>
      <dgm:spPr/>
    </dgm:pt>
    <dgm:pt modelId="{DEBCD2DA-F878-44AF-8CDD-AEC4EA981E11}" type="pres">
      <dgm:prSet presAssocID="{DCB6E6EE-5DE8-4500-A02C-0C72AE58EA1F}" presName="rootComposite" presStyleCnt="0"/>
      <dgm:spPr/>
    </dgm:pt>
    <dgm:pt modelId="{33CB14B2-4891-41BA-8A92-D22BF5E75BA0}" type="pres">
      <dgm:prSet presAssocID="{DCB6E6EE-5DE8-4500-A02C-0C72AE58EA1F}" presName="rootText" presStyleLbl="node2" presStyleIdx="0" presStyleCnt="2">
        <dgm:presLayoutVars>
          <dgm:chPref val="3"/>
        </dgm:presLayoutVars>
      </dgm:prSet>
      <dgm:spPr/>
    </dgm:pt>
    <dgm:pt modelId="{338FAB30-29BB-4664-A60F-AE12895C89E9}" type="pres">
      <dgm:prSet presAssocID="{DCB6E6EE-5DE8-4500-A02C-0C72AE58EA1F}" presName="rootConnector" presStyleLbl="node2" presStyleIdx="0" presStyleCnt="2"/>
      <dgm:spPr/>
    </dgm:pt>
    <dgm:pt modelId="{7E5562BA-CFA2-4C8B-9449-DFB282270AF6}" type="pres">
      <dgm:prSet presAssocID="{DCB6E6EE-5DE8-4500-A02C-0C72AE58EA1F}" presName="hierChild4" presStyleCnt="0"/>
      <dgm:spPr/>
    </dgm:pt>
    <dgm:pt modelId="{A584D972-5C96-430E-900F-939CCF1607F7}" type="pres">
      <dgm:prSet presAssocID="{DCB6E6EE-5DE8-4500-A02C-0C72AE58EA1F}" presName="hierChild5" presStyleCnt="0"/>
      <dgm:spPr/>
    </dgm:pt>
    <dgm:pt modelId="{E947E47A-66D8-4599-9313-B3B63ECE9124}" type="pres">
      <dgm:prSet presAssocID="{2F0C498C-C372-4855-A9B8-5DE66661C1C4}" presName="Name37" presStyleLbl="parChTrans1D2" presStyleIdx="1" presStyleCnt="2"/>
      <dgm:spPr/>
    </dgm:pt>
    <dgm:pt modelId="{F387E6B4-9FEE-4CE4-8EEB-5CA39E801667}" type="pres">
      <dgm:prSet presAssocID="{A18B86C5-28F6-41FC-A249-153A7CEB61D0}" presName="hierRoot2" presStyleCnt="0">
        <dgm:presLayoutVars>
          <dgm:hierBranch val="init"/>
        </dgm:presLayoutVars>
      </dgm:prSet>
      <dgm:spPr/>
    </dgm:pt>
    <dgm:pt modelId="{BC21856F-03A9-4699-8EFB-528F03038A4D}" type="pres">
      <dgm:prSet presAssocID="{A18B86C5-28F6-41FC-A249-153A7CEB61D0}" presName="rootComposite" presStyleCnt="0"/>
      <dgm:spPr/>
    </dgm:pt>
    <dgm:pt modelId="{AA4AFBEC-5FB7-42B8-95C4-8DFF40B0C550}" type="pres">
      <dgm:prSet presAssocID="{A18B86C5-28F6-41FC-A249-153A7CEB61D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1BA44B44-E3F4-439E-8966-C54588DA0B5B}" type="pres">
      <dgm:prSet presAssocID="{A18B86C5-28F6-41FC-A249-153A7CEB61D0}" presName="rootConnector" presStyleLbl="node2" presStyleIdx="1" presStyleCnt="2"/>
      <dgm:spPr/>
    </dgm:pt>
    <dgm:pt modelId="{E6B5FC5C-3CC7-41C0-BEED-F765DB3DADAA}" type="pres">
      <dgm:prSet presAssocID="{A18B86C5-28F6-41FC-A249-153A7CEB61D0}" presName="hierChild4" presStyleCnt="0"/>
      <dgm:spPr/>
    </dgm:pt>
    <dgm:pt modelId="{66C955CE-2E5F-4889-B62D-3F42D63708AE}" type="pres">
      <dgm:prSet presAssocID="{A18B86C5-28F6-41FC-A249-153A7CEB61D0}" presName="hierChild5" presStyleCnt="0"/>
      <dgm:spPr/>
    </dgm:pt>
    <dgm:pt modelId="{D1F8E50B-FAD4-4F76-8451-489C2D79132F}" type="pres">
      <dgm:prSet presAssocID="{E155E579-71BB-4573-A7D8-174765F42873}" presName="hierChild3" presStyleCnt="0"/>
      <dgm:spPr/>
    </dgm:pt>
  </dgm:ptLst>
  <dgm:cxnLst>
    <dgm:cxn modelId="{56AA0BCB-228E-42FD-A3A0-88DE778956CC}" type="presOf" srcId="{DCB6E6EE-5DE8-4500-A02C-0C72AE58EA1F}" destId="{338FAB30-29BB-4664-A60F-AE12895C89E9}" srcOrd="1" destOrd="0" presId="urn:microsoft.com/office/officeart/2005/8/layout/orgChart1"/>
    <dgm:cxn modelId="{47F51899-5B48-475E-8BC5-5684015DCB31}" type="presOf" srcId="{2F0C498C-C372-4855-A9B8-5DE66661C1C4}" destId="{E947E47A-66D8-4599-9313-B3B63ECE9124}" srcOrd="0" destOrd="0" presId="urn:microsoft.com/office/officeart/2005/8/layout/orgChart1"/>
    <dgm:cxn modelId="{CB2FB755-59B9-43C0-B4D7-C5BC5A1E0B6B}" srcId="{E155E579-71BB-4573-A7D8-174765F42873}" destId="{A18B86C5-28F6-41FC-A249-153A7CEB61D0}" srcOrd="1" destOrd="0" parTransId="{2F0C498C-C372-4855-A9B8-5DE66661C1C4}" sibTransId="{396F2469-B92F-4167-9053-A868C2DD781E}"/>
    <dgm:cxn modelId="{DC8A1A91-3EF2-469B-8060-8A6963C2D0A4}" type="presOf" srcId="{A18B86C5-28F6-41FC-A249-153A7CEB61D0}" destId="{1BA44B44-E3F4-439E-8966-C54588DA0B5B}" srcOrd="1" destOrd="0" presId="urn:microsoft.com/office/officeart/2005/8/layout/orgChart1"/>
    <dgm:cxn modelId="{2543E8C6-6FFC-456E-9A27-F28E8301F964}" type="presOf" srcId="{E155E579-71BB-4573-A7D8-174765F42873}" destId="{F38AF46E-EE85-4242-A082-3356F217907B}" srcOrd="1" destOrd="0" presId="urn:microsoft.com/office/officeart/2005/8/layout/orgChart1"/>
    <dgm:cxn modelId="{C66511EC-1255-487D-A9AE-AA86762FB536}" type="presOf" srcId="{DCB6E6EE-5DE8-4500-A02C-0C72AE58EA1F}" destId="{33CB14B2-4891-41BA-8A92-D22BF5E75BA0}" srcOrd="0" destOrd="0" presId="urn:microsoft.com/office/officeart/2005/8/layout/orgChart1"/>
    <dgm:cxn modelId="{3D83A938-DE35-4C14-9B09-CD8C678B4176}" srcId="{50C61BAA-64B2-4183-9CB5-278DD89E6960}" destId="{E155E579-71BB-4573-A7D8-174765F42873}" srcOrd="0" destOrd="0" parTransId="{7D14CE48-E5E8-4773-88C8-5D7574E51B65}" sibTransId="{AA334CD2-52B8-4A15-AB99-7B033184FCD8}"/>
    <dgm:cxn modelId="{9385F521-0DA3-4EEC-9C0D-6EE3E79FDB9E}" type="presOf" srcId="{E155E579-71BB-4573-A7D8-174765F42873}" destId="{37593A48-2E41-4505-A5C0-0D213072C1B9}" srcOrd="0" destOrd="0" presId="urn:microsoft.com/office/officeart/2005/8/layout/orgChart1"/>
    <dgm:cxn modelId="{05557D3C-5872-4E30-8AA7-8E020B6C781E}" type="presOf" srcId="{50C61BAA-64B2-4183-9CB5-278DD89E6960}" destId="{7BFDF156-C37F-429C-A3B4-0F10B98F6D1B}" srcOrd="0" destOrd="0" presId="urn:microsoft.com/office/officeart/2005/8/layout/orgChart1"/>
    <dgm:cxn modelId="{7D32316E-168D-4020-85B7-CF7FA3C96C9D}" srcId="{E155E579-71BB-4573-A7D8-174765F42873}" destId="{DCB6E6EE-5DE8-4500-A02C-0C72AE58EA1F}" srcOrd="0" destOrd="0" parTransId="{B920FE4E-10A3-4166-AEFA-A88BE53EA2BE}" sibTransId="{281AFC04-A164-42BE-A27D-AE187B952925}"/>
    <dgm:cxn modelId="{D895E723-0734-46EE-9EF9-B8F20BB2E3A4}" type="presOf" srcId="{A18B86C5-28F6-41FC-A249-153A7CEB61D0}" destId="{AA4AFBEC-5FB7-42B8-95C4-8DFF40B0C550}" srcOrd="0" destOrd="0" presId="urn:microsoft.com/office/officeart/2005/8/layout/orgChart1"/>
    <dgm:cxn modelId="{0638FB97-1C18-4A58-ACDC-C7556ED2D6C6}" type="presOf" srcId="{B920FE4E-10A3-4166-AEFA-A88BE53EA2BE}" destId="{696CABA1-E2F6-4B64-856B-FBDD4C7368D3}" srcOrd="0" destOrd="0" presId="urn:microsoft.com/office/officeart/2005/8/layout/orgChart1"/>
    <dgm:cxn modelId="{2B15B37D-9DAA-42EC-9605-33265B692F85}" type="presParOf" srcId="{7BFDF156-C37F-429C-A3B4-0F10B98F6D1B}" destId="{6ED7C12F-E270-4E5B-93C2-BF81A7364B06}" srcOrd="0" destOrd="0" presId="urn:microsoft.com/office/officeart/2005/8/layout/orgChart1"/>
    <dgm:cxn modelId="{361E6AD5-0B76-4164-B202-3AB35709B6E7}" type="presParOf" srcId="{6ED7C12F-E270-4E5B-93C2-BF81A7364B06}" destId="{4FE5C24C-95B7-4B13-8D46-2A6A9EF9EBF8}" srcOrd="0" destOrd="0" presId="urn:microsoft.com/office/officeart/2005/8/layout/orgChart1"/>
    <dgm:cxn modelId="{4D55D368-9ABA-4E3E-9E90-B40F48DFECB1}" type="presParOf" srcId="{4FE5C24C-95B7-4B13-8D46-2A6A9EF9EBF8}" destId="{37593A48-2E41-4505-A5C0-0D213072C1B9}" srcOrd="0" destOrd="0" presId="urn:microsoft.com/office/officeart/2005/8/layout/orgChart1"/>
    <dgm:cxn modelId="{0A5A89B8-014A-4F25-906F-22FFF053DB70}" type="presParOf" srcId="{4FE5C24C-95B7-4B13-8D46-2A6A9EF9EBF8}" destId="{F38AF46E-EE85-4242-A082-3356F217907B}" srcOrd="1" destOrd="0" presId="urn:microsoft.com/office/officeart/2005/8/layout/orgChart1"/>
    <dgm:cxn modelId="{75C1CBBB-4D59-4CE1-8D68-24EAE711F1FE}" type="presParOf" srcId="{6ED7C12F-E270-4E5B-93C2-BF81A7364B06}" destId="{9B94D12F-F536-44A3-8F64-92321E79AF4F}" srcOrd="1" destOrd="0" presId="urn:microsoft.com/office/officeart/2005/8/layout/orgChart1"/>
    <dgm:cxn modelId="{352C4E0B-E5AA-4D44-8FCB-98B734F5E9AF}" type="presParOf" srcId="{9B94D12F-F536-44A3-8F64-92321E79AF4F}" destId="{696CABA1-E2F6-4B64-856B-FBDD4C7368D3}" srcOrd="0" destOrd="0" presId="urn:microsoft.com/office/officeart/2005/8/layout/orgChart1"/>
    <dgm:cxn modelId="{31BA9417-9665-4BD9-9439-DA7420965EA2}" type="presParOf" srcId="{9B94D12F-F536-44A3-8F64-92321E79AF4F}" destId="{55E46E88-DFF9-4AC8-9685-10C9540BC430}" srcOrd="1" destOrd="0" presId="urn:microsoft.com/office/officeart/2005/8/layout/orgChart1"/>
    <dgm:cxn modelId="{E5311276-C774-493C-B144-EC74E1DDABCF}" type="presParOf" srcId="{55E46E88-DFF9-4AC8-9685-10C9540BC430}" destId="{DEBCD2DA-F878-44AF-8CDD-AEC4EA981E11}" srcOrd="0" destOrd="0" presId="urn:microsoft.com/office/officeart/2005/8/layout/orgChart1"/>
    <dgm:cxn modelId="{2106E2C6-C2D9-47A7-B564-99DA6656CE47}" type="presParOf" srcId="{DEBCD2DA-F878-44AF-8CDD-AEC4EA981E11}" destId="{33CB14B2-4891-41BA-8A92-D22BF5E75BA0}" srcOrd="0" destOrd="0" presId="urn:microsoft.com/office/officeart/2005/8/layout/orgChart1"/>
    <dgm:cxn modelId="{F38A74FC-50D4-4A6D-BBFB-2D1CCA2377F9}" type="presParOf" srcId="{DEBCD2DA-F878-44AF-8CDD-AEC4EA981E11}" destId="{338FAB30-29BB-4664-A60F-AE12895C89E9}" srcOrd="1" destOrd="0" presId="urn:microsoft.com/office/officeart/2005/8/layout/orgChart1"/>
    <dgm:cxn modelId="{457CB8BD-EF01-4FA2-9E60-BE3282DAB27A}" type="presParOf" srcId="{55E46E88-DFF9-4AC8-9685-10C9540BC430}" destId="{7E5562BA-CFA2-4C8B-9449-DFB282270AF6}" srcOrd="1" destOrd="0" presId="urn:microsoft.com/office/officeart/2005/8/layout/orgChart1"/>
    <dgm:cxn modelId="{21655ACC-11B4-4650-B243-5FEF71016FC5}" type="presParOf" srcId="{55E46E88-DFF9-4AC8-9685-10C9540BC430}" destId="{A584D972-5C96-430E-900F-939CCF1607F7}" srcOrd="2" destOrd="0" presId="urn:microsoft.com/office/officeart/2005/8/layout/orgChart1"/>
    <dgm:cxn modelId="{3645D668-5357-40E6-B355-E8D5E287D855}" type="presParOf" srcId="{9B94D12F-F536-44A3-8F64-92321E79AF4F}" destId="{E947E47A-66D8-4599-9313-B3B63ECE9124}" srcOrd="2" destOrd="0" presId="urn:microsoft.com/office/officeart/2005/8/layout/orgChart1"/>
    <dgm:cxn modelId="{29729CDA-824C-40A8-8105-4A167646FB18}" type="presParOf" srcId="{9B94D12F-F536-44A3-8F64-92321E79AF4F}" destId="{F387E6B4-9FEE-4CE4-8EEB-5CA39E801667}" srcOrd="3" destOrd="0" presId="urn:microsoft.com/office/officeart/2005/8/layout/orgChart1"/>
    <dgm:cxn modelId="{FCBD2A91-73BE-437D-96CF-0AA63DF2EA69}" type="presParOf" srcId="{F387E6B4-9FEE-4CE4-8EEB-5CA39E801667}" destId="{BC21856F-03A9-4699-8EFB-528F03038A4D}" srcOrd="0" destOrd="0" presId="urn:microsoft.com/office/officeart/2005/8/layout/orgChart1"/>
    <dgm:cxn modelId="{9B4C03C8-3A93-4974-B549-A4CB56E51B80}" type="presParOf" srcId="{BC21856F-03A9-4699-8EFB-528F03038A4D}" destId="{AA4AFBEC-5FB7-42B8-95C4-8DFF40B0C550}" srcOrd="0" destOrd="0" presId="urn:microsoft.com/office/officeart/2005/8/layout/orgChart1"/>
    <dgm:cxn modelId="{B0659975-64B0-4656-9959-105B40812708}" type="presParOf" srcId="{BC21856F-03A9-4699-8EFB-528F03038A4D}" destId="{1BA44B44-E3F4-439E-8966-C54588DA0B5B}" srcOrd="1" destOrd="0" presId="urn:microsoft.com/office/officeart/2005/8/layout/orgChart1"/>
    <dgm:cxn modelId="{1DFC6C5E-8826-4AE7-BD54-2D5CEF77ACAA}" type="presParOf" srcId="{F387E6B4-9FEE-4CE4-8EEB-5CA39E801667}" destId="{E6B5FC5C-3CC7-41C0-BEED-F765DB3DADAA}" srcOrd="1" destOrd="0" presId="urn:microsoft.com/office/officeart/2005/8/layout/orgChart1"/>
    <dgm:cxn modelId="{D4E6F32F-679E-4EAF-8A76-1C2CC88323D3}" type="presParOf" srcId="{F387E6B4-9FEE-4CE4-8EEB-5CA39E801667}" destId="{66C955CE-2E5F-4889-B62D-3F42D63708AE}" srcOrd="2" destOrd="0" presId="urn:microsoft.com/office/officeart/2005/8/layout/orgChart1"/>
    <dgm:cxn modelId="{8D0B03CB-DD8A-4468-824A-858E3D19B026}" type="presParOf" srcId="{6ED7C12F-E270-4E5B-93C2-BF81A7364B06}" destId="{D1F8E50B-FAD4-4F76-8451-489C2D7913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FDE68-64EB-41E8-AAB4-8A82C0D53BF5}">
      <dsp:nvSpPr>
        <dsp:cNvPr id="0" name=""/>
        <dsp:cNvSpPr/>
      </dsp:nvSpPr>
      <dsp:spPr>
        <a:xfrm>
          <a:off x="1993" y="682057"/>
          <a:ext cx="1743275" cy="69731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smtClean="0"/>
            <a:t>Säkra inköp</a:t>
          </a:r>
          <a:endParaRPr lang="sv-SE" sz="2200" kern="1200" dirty="0"/>
        </a:p>
      </dsp:txBody>
      <dsp:txXfrm>
        <a:off x="1993" y="682057"/>
        <a:ext cx="1568948" cy="697310"/>
      </dsp:txXfrm>
    </dsp:sp>
    <dsp:sp modelId="{E690B189-C280-4222-8499-B8D7891DF99E}">
      <dsp:nvSpPr>
        <dsp:cNvPr id="0" name=""/>
        <dsp:cNvSpPr/>
      </dsp:nvSpPr>
      <dsp:spPr>
        <a:xfrm>
          <a:off x="1396613" y="692942"/>
          <a:ext cx="1743275" cy="69731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smtClean="0"/>
            <a:t>Göra inköp</a:t>
          </a:r>
          <a:endParaRPr lang="sv-SE" sz="2200" kern="1200" dirty="0"/>
        </a:p>
      </dsp:txBody>
      <dsp:txXfrm>
        <a:off x="1745268" y="692942"/>
        <a:ext cx="1045965" cy="697310"/>
      </dsp:txXfrm>
    </dsp:sp>
    <dsp:sp modelId="{2D6FB2F2-3573-4060-A049-DF82DD483C03}">
      <dsp:nvSpPr>
        <dsp:cNvPr id="0" name=""/>
        <dsp:cNvSpPr/>
      </dsp:nvSpPr>
      <dsp:spPr>
        <a:xfrm>
          <a:off x="2791234" y="692942"/>
          <a:ext cx="1743275" cy="69731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smtClean="0"/>
            <a:t>Betala inköp</a:t>
          </a:r>
          <a:endParaRPr lang="sv-SE" sz="2200" kern="1200" dirty="0"/>
        </a:p>
      </dsp:txBody>
      <dsp:txXfrm>
        <a:off x="3139889" y="692942"/>
        <a:ext cx="1045965" cy="697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7E47A-66D8-4599-9313-B3B63ECE9124}">
      <dsp:nvSpPr>
        <dsp:cNvPr id="0" name=""/>
        <dsp:cNvSpPr/>
      </dsp:nvSpPr>
      <dsp:spPr>
        <a:xfrm>
          <a:off x="2121683" y="1104917"/>
          <a:ext cx="1161085" cy="403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510"/>
              </a:lnTo>
              <a:lnTo>
                <a:pt x="1161085" y="201510"/>
              </a:lnTo>
              <a:lnTo>
                <a:pt x="1161085" y="40302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CABA1-E2F6-4B64-856B-FBDD4C7368D3}">
      <dsp:nvSpPr>
        <dsp:cNvPr id="0" name=""/>
        <dsp:cNvSpPr/>
      </dsp:nvSpPr>
      <dsp:spPr>
        <a:xfrm>
          <a:off x="960597" y="1104917"/>
          <a:ext cx="1161085" cy="403021"/>
        </a:xfrm>
        <a:custGeom>
          <a:avLst/>
          <a:gdLst/>
          <a:ahLst/>
          <a:cxnLst/>
          <a:rect l="0" t="0" r="0" b="0"/>
          <a:pathLst>
            <a:path>
              <a:moveTo>
                <a:pt x="1161085" y="0"/>
              </a:moveTo>
              <a:lnTo>
                <a:pt x="1161085" y="201510"/>
              </a:lnTo>
              <a:lnTo>
                <a:pt x="0" y="201510"/>
              </a:lnTo>
              <a:lnTo>
                <a:pt x="0" y="40302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93A48-2E41-4505-A5C0-0D213072C1B9}">
      <dsp:nvSpPr>
        <dsp:cNvPr id="0" name=""/>
        <dsp:cNvSpPr/>
      </dsp:nvSpPr>
      <dsp:spPr>
        <a:xfrm>
          <a:off x="1162108" y="145342"/>
          <a:ext cx="1919149" cy="959574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Chef verksamhetsstöd </a:t>
          </a:r>
          <a:endParaRPr lang="sv-SE" sz="1400" kern="1200" dirty="0"/>
        </a:p>
      </dsp:txBody>
      <dsp:txXfrm>
        <a:off x="1162108" y="145342"/>
        <a:ext cx="1919149" cy="959574"/>
      </dsp:txXfrm>
    </dsp:sp>
    <dsp:sp modelId="{33CB14B2-4891-41BA-8A92-D22BF5E75BA0}">
      <dsp:nvSpPr>
        <dsp:cNvPr id="0" name=""/>
        <dsp:cNvSpPr/>
      </dsp:nvSpPr>
      <dsp:spPr>
        <a:xfrm>
          <a:off x="1023" y="1507939"/>
          <a:ext cx="1919149" cy="95957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Ekonomi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och planering</a:t>
          </a:r>
          <a:endParaRPr lang="sv-SE" sz="1700" kern="1200" dirty="0"/>
        </a:p>
      </dsp:txBody>
      <dsp:txXfrm>
        <a:off x="1023" y="1507939"/>
        <a:ext cx="1919149" cy="959574"/>
      </dsp:txXfrm>
    </dsp:sp>
    <dsp:sp modelId="{AA4AFBEC-5FB7-42B8-95C4-8DFF40B0C550}">
      <dsp:nvSpPr>
        <dsp:cNvPr id="0" name=""/>
        <dsp:cNvSpPr/>
      </dsp:nvSpPr>
      <dsp:spPr>
        <a:xfrm>
          <a:off x="2323194" y="1507939"/>
          <a:ext cx="1919149" cy="959574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Universitets-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kansli</a:t>
          </a:r>
          <a:endParaRPr lang="sv-SE" sz="1700" kern="1200" dirty="0"/>
        </a:p>
      </dsp:txBody>
      <dsp:txXfrm>
        <a:off x="2323194" y="1507939"/>
        <a:ext cx="1919149" cy="959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2F518-1EA2-47BC-B153-9200BF8D2632}" type="datetimeFigureOut">
              <a:rPr lang="sv-SE" smtClean="0"/>
              <a:t>2018-08-22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8AC9C-1F04-4E9C-AE37-5E94D43867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87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AC9C-1F04-4E9C-AE37-5E94D438675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798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ESV mäter e-handelsstatus på alla myndigheter,</a:t>
            </a:r>
            <a:r>
              <a:rPr lang="sv-SE" baseline="0" dirty="0" smtClean="0"/>
              <a:t> enkäter två gånger per år och redovisas på webben i de här nyckeltalen 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Hösten 2017, 6 månader. </a:t>
            </a:r>
          </a:p>
          <a:p>
            <a:endParaRPr lang="sv-SE" dirty="0" smtClean="0"/>
          </a:p>
          <a:p>
            <a:r>
              <a:rPr lang="sv-SE" dirty="0" smtClean="0"/>
              <a:t>(1347 årsanställda)</a:t>
            </a:r>
            <a:r>
              <a:rPr lang="sv-SE" baseline="0" dirty="0" smtClean="0"/>
              <a:t> </a:t>
            </a:r>
          </a:p>
          <a:p>
            <a:endParaRPr lang="sv-SE" baseline="0" dirty="0" smtClean="0"/>
          </a:p>
          <a:p>
            <a:r>
              <a:rPr lang="sv-SE" baseline="0" dirty="0" smtClean="0"/>
              <a:t>Gult = De 50 procent av myndigheterna med värden i mitten </a:t>
            </a:r>
          </a:p>
          <a:p>
            <a:r>
              <a:rPr lang="sv-SE" baseline="0" dirty="0" smtClean="0"/>
              <a:t>Grönt = De 25 procent av myndigheterna med värden i mitten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AC9C-1F04-4E9C-AE37-5E94D438675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4424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AC9C-1F04-4E9C-AE37-5E94D438675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831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AC9C-1F04-4E9C-AE37-5E94D438675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589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AC9C-1F04-4E9C-AE37-5E94D438675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95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Ansluta tjänsteleverantörer </a:t>
            </a:r>
          </a:p>
          <a:p>
            <a:pPr marL="171450" indent="-171450">
              <a:buFontTx/>
              <a:buChar char="-"/>
            </a:pPr>
            <a:r>
              <a:rPr lang="sv-SE" dirty="0" smtClean="0"/>
              <a:t>Processrevidering</a:t>
            </a:r>
            <a:r>
              <a:rPr lang="sv-SE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Elektronisk beställningsblankett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PEPPOL 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Bättre och systematisk uppföljning </a:t>
            </a:r>
            <a:r>
              <a:rPr lang="sv-SE" baseline="0" dirty="0" smtClean="0">
                <a:sym typeface="Wingdings" panose="05000000000000000000" pitchFamily="2" charset="2"/>
              </a:rPr>
              <a:t> input till e-handel </a:t>
            </a:r>
          </a:p>
          <a:p>
            <a:pPr marL="0" indent="0">
              <a:buFontTx/>
              <a:buNone/>
            </a:pPr>
            <a:endParaRPr lang="sv-SE" baseline="0" dirty="0" smtClean="0"/>
          </a:p>
          <a:p>
            <a:pPr marL="171450" indent="-171450">
              <a:buFontTx/>
              <a:buChar char="-"/>
            </a:pPr>
            <a:endParaRPr lang="sv-SE" dirty="0" smtClean="0"/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AC9C-1F04-4E9C-AE37-5E94D438675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239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r>
              <a:rPr lang="sv-SE" baseline="0" dirty="0" smtClean="0"/>
              <a:t> </a:t>
            </a:r>
          </a:p>
          <a:p>
            <a:endParaRPr lang="sv-SE" baseline="0" dirty="0" smtClean="0"/>
          </a:p>
          <a:p>
            <a:r>
              <a:rPr lang="sv-SE" baseline="0" dirty="0" smtClean="0"/>
              <a:t>Vilka förutsättningar har vi på LTU, hur ser inköpen ut och varför började vi med e-handel </a:t>
            </a:r>
          </a:p>
          <a:p>
            <a:r>
              <a:rPr lang="sv-SE" baseline="0" dirty="0" smtClean="0"/>
              <a:t>Hur gick det till när vi införde e-handel </a:t>
            </a:r>
          </a:p>
          <a:p>
            <a:r>
              <a:rPr lang="sv-SE" baseline="0" dirty="0" smtClean="0"/>
              <a:t>Vad har hänt sedan dess </a:t>
            </a:r>
          </a:p>
          <a:p>
            <a:r>
              <a:rPr lang="sv-SE" baseline="0" dirty="0" smtClean="0"/>
              <a:t>Ny strategi </a:t>
            </a:r>
          </a:p>
          <a:p>
            <a:r>
              <a:rPr lang="sv-SE" baseline="0" dirty="0" smtClean="0"/>
              <a:t>Vad kommer vi arbeta med framöver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AC9C-1F04-4E9C-AE37-5E94D438675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664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Kansliet:</a:t>
            </a:r>
            <a:r>
              <a:rPr lang="sv-SE" baseline="0" dirty="0" smtClean="0"/>
              <a:t> upphandlingschef och två upphandlare</a:t>
            </a:r>
          </a:p>
          <a:p>
            <a:r>
              <a:rPr lang="sv-SE" baseline="0" dirty="0" smtClean="0"/>
              <a:t>Ekonomi och planering: 130% e-handelssamordnare, fakturahanterare och systemförvaltare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AC9C-1F04-4E9C-AE37-5E94D438675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62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2017</a:t>
            </a:r>
            <a:r>
              <a:rPr lang="sv-SE" baseline="0" dirty="0" smtClean="0"/>
              <a:t> </a:t>
            </a:r>
            <a:endParaRPr lang="sv-S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Avrundat</a:t>
            </a: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Borträknat utanför LOU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Över hälften tjänster 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Det här vill vi med hjälp av e-handel göra så effektivt, säkert och korrekt som möjligt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AC9C-1F04-4E9C-AE37-5E94D438675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46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Började 2014</a:t>
            </a:r>
          </a:p>
          <a:p>
            <a:endParaRPr lang="sv-SE" dirty="0" smtClean="0"/>
          </a:p>
          <a:p>
            <a:r>
              <a:rPr lang="sv-SE" dirty="0" smtClean="0"/>
              <a:t>E-handelsprojekt – ett system på plats </a:t>
            </a:r>
          </a:p>
          <a:p>
            <a:endParaRPr lang="sv-SE" dirty="0" smtClean="0"/>
          </a:p>
          <a:p>
            <a:r>
              <a:rPr lang="sv-SE" dirty="0" smtClean="0"/>
              <a:t>Alla ska kunna beställa </a:t>
            </a:r>
            <a:r>
              <a:rPr lang="sv-SE" dirty="0" smtClean="0">
                <a:sym typeface="Wingdings" panose="05000000000000000000" pitchFamily="2" charset="2"/>
              </a:rPr>
              <a:t> SSO </a:t>
            </a:r>
            <a:endParaRPr lang="sv-SE" dirty="0" smtClean="0"/>
          </a:p>
          <a:p>
            <a:r>
              <a:rPr lang="sv-SE" dirty="0" smtClean="0"/>
              <a:t>Ansluta leverantörer eftersom </a:t>
            </a:r>
            <a:r>
              <a:rPr lang="sv-SE" dirty="0" smtClean="0">
                <a:sym typeface="Wingdings" panose="05000000000000000000" pitchFamily="2" charset="2"/>
              </a:rPr>
              <a:t> Krav i upphandlingar</a:t>
            </a:r>
            <a:endParaRPr lang="sv-SE" dirty="0" smtClean="0"/>
          </a:p>
          <a:p>
            <a:r>
              <a:rPr lang="sv-SE" dirty="0" smtClean="0"/>
              <a:t>Organisatorisk utrullning med utbildning av berörda beställare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AC9C-1F04-4E9C-AE37-5E94D438675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117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AC9C-1F04-4E9C-AE37-5E94D438675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495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Vårt</a:t>
            </a:r>
            <a:r>
              <a:rPr lang="sv-SE" baseline="0" dirty="0" smtClean="0"/>
              <a:t> e-handelssystem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AC9C-1F04-4E9C-AE37-5E94D438675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800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Tidsbrist! (Verksamhetsstöd och personal)</a:t>
            </a:r>
            <a:r>
              <a:rPr lang="sv-SE" baseline="0" dirty="0" smtClean="0"/>
              <a:t> – Får jag tid för att vara beställare?</a:t>
            </a:r>
            <a:endParaRPr lang="sv-SE" dirty="0" smtClean="0"/>
          </a:p>
          <a:p>
            <a:r>
              <a:rPr lang="sv-SE" dirty="0" smtClean="0"/>
              <a:t>Strategi – hitta en bra som passar hela verksamheten eller en hel institution </a:t>
            </a:r>
          </a:p>
          <a:p>
            <a:r>
              <a:rPr lang="sv-SE" dirty="0" smtClean="0"/>
              <a:t>Personberoende – Om en storbeställare</a:t>
            </a:r>
            <a:r>
              <a:rPr lang="sv-SE" baseline="0" dirty="0" smtClean="0"/>
              <a:t> eller attestant inte ”har tid” eller inte är positiv ..  Också hitta rätt person att prata med i verksamheten!</a:t>
            </a:r>
            <a:endParaRPr lang="sv-SE" dirty="0" smtClean="0"/>
          </a:p>
          <a:p>
            <a:r>
              <a:rPr lang="sv-SE" dirty="0" smtClean="0"/>
              <a:t>Incitament –</a:t>
            </a:r>
            <a:r>
              <a:rPr lang="sv-SE" baseline="0" dirty="0" smtClean="0"/>
              <a:t> hitta bra incitament för beställaren som inte ser hela kedjan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AC9C-1F04-4E9C-AE37-5E94D438675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911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Nyckelpersoner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Bättre kontroll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Nätverk och ESV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Processorienterat arbete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Engagerade leverantörer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AC9C-1F04-4E9C-AE37-5E94D438675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300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6904"/>
            <a:ext cx="7772400" cy="5302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37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9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9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1819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1819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9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18400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9"/>
            <a:ext cx="4041775" cy="18400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491630"/>
            <a:ext cx="8229600" cy="33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7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TU sve - vi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85" y="1382492"/>
            <a:ext cx="4405029" cy="23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0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isblock frilagda med skugga cmyk blänkare.psd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8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8709"/>
          <a:stretch/>
        </p:blipFill>
        <p:spPr>
          <a:xfrm>
            <a:off x="7720221" y="2699415"/>
            <a:ext cx="1412136" cy="254028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27534"/>
            <a:ext cx="8229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91630"/>
            <a:ext cx="8229600" cy="33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pic>
        <p:nvPicPr>
          <p:cNvPr id="8" name="Bildobjekt 7" descr="LTU sve - vit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474" y="4401097"/>
            <a:ext cx="881006" cy="4757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4" r:id="rId5"/>
    <p:sldLayoutId id="2147483783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Luleå tekniska universitet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sz="2800" dirty="0" smtClean="0"/>
              <a:t>E-handel i praktiken</a:t>
            </a:r>
            <a:endParaRPr lang="sv-SE" sz="2800" dirty="0"/>
          </a:p>
          <a:p>
            <a:r>
              <a:rPr lang="sv-SE" sz="2000" dirty="0" smtClean="0"/>
              <a:t>Stina Spiik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2808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802277"/>
              </p:ext>
            </p:extLst>
          </p:nvPr>
        </p:nvGraphicFramePr>
        <p:xfrm>
          <a:off x="457200" y="1492250"/>
          <a:ext cx="8229600" cy="16032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3691789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7600393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13836670"/>
                    </a:ext>
                  </a:extLst>
                </a:gridCol>
              </a:tblGrid>
              <a:tr h="841208"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E-order</a:t>
                      </a:r>
                      <a:r>
                        <a:rPr lang="sv-SE" sz="2400" baseline="0" dirty="0" smtClean="0"/>
                        <a:t> per 100 årsarbetskraft </a:t>
                      </a:r>
                      <a:endParaRPr lang="sv-S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Andel e-fakturor</a:t>
                      </a:r>
                      <a:endParaRPr lang="sv-S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Andel matchade fakturor </a:t>
                      </a:r>
                      <a:endParaRPr lang="sv-S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0577"/>
                  </a:ext>
                </a:extLst>
              </a:tr>
              <a:tr h="742348">
                <a:tc>
                  <a:txBody>
                    <a:bodyPr/>
                    <a:lstStyle/>
                    <a:p>
                      <a:pPr algn="ctr"/>
                      <a:r>
                        <a:rPr lang="sv-SE" sz="4400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sv-SE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400" dirty="0" smtClean="0">
                          <a:solidFill>
                            <a:schemeClr val="tx2"/>
                          </a:solidFill>
                        </a:rPr>
                        <a:t>73</a:t>
                      </a:r>
                      <a:endParaRPr lang="sv-SE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4400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sv-SE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989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ihandsfigur 22"/>
          <p:cNvSpPr/>
          <p:nvPr/>
        </p:nvSpPr>
        <p:spPr>
          <a:xfrm>
            <a:off x="827590" y="1131601"/>
            <a:ext cx="3413760" cy="3413760"/>
          </a:xfrm>
          <a:custGeom>
            <a:avLst/>
            <a:gdLst>
              <a:gd name="connsiteX0" fmla="*/ 1706880 w 3413760"/>
              <a:gd name="connsiteY0" fmla="*/ 0 h 3413760"/>
              <a:gd name="connsiteX1" fmla="*/ 3185081 w 3413760"/>
              <a:gd name="connsiteY1" fmla="*/ 853440 h 3413760"/>
              <a:gd name="connsiteX2" fmla="*/ 3185081 w 3413760"/>
              <a:gd name="connsiteY2" fmla="*/ 2560320 h 3413760"/>
              <a:gd name="connsiteX3" fmla="*/ 1706880 w 3413760"/>
              <a:gd name="connsiteY3" fmla="*/ 1706880 h 3413760"/>
              <a:gd name="connsiteX4" fmla="*/ 1706880 w 341376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1706880" y="0"/>
                </a:moveTo>
                <a:cubicBezTo>
                  <a:pt x="2316689" y="0"/>
                  <a:pt x="2880177" y="325329"/>
                  <a:pt x="3185081" y="853440"/>
                </a:cubicBezTo>
                <a:cubicBezTo>
                  <a:pt x="3489986" y="1381551"/>
                  <a:pt x="3489986" y="2032209"/>
                  <a:pt x="3185081" y="2560320"/>
                </a:cubicBezTo>
                <a:lnTo>
                  <a:pt x="1706880" y="1706880"/>
                </a:lnTo>
                <a:lnTo>
                  <a:pt x="170688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7778" tIns="661670" rIns="431242" bIns="167767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500" kern="1200" dirty="0" smtClean="0"/>
              <a:t>Övrigt</a:t>
            </a:r>
            <a:endParaRPr lang="sv-SE" sz="2500" kern="1200" dirty="0"/>
          </a:p>
        </p:txBody>
      </p:sp>
      <p:sp>
        <p:nvSpPr>
          <p:cNvPr id="24" name="Frihandsfigur 23"/>
          <p:cNvSpPr/>
          <p:nvPr/>
        </p:nvSpPr>
        <p:spPr>
          <a:xfrm>
            <a:off x="395552" y="1347630"/>
            <a:ext cx="3413760" cy="3413760"/>
          </a:xfrm>
          <a:custGeom>
            <a:avLst/>
            <a:gdLst>
              <a:gd name="connsiteX0" fmla="*/ 3185081 w 3413760"/>
              <a:gd name="connsiteY0" fmla="*/ 2560320 h 3413760"/>
              <a:gd name="connsiteX1" fmla="*/ 1706880 w 3413760"/>
              <a:gd name="connsiteY1" fmla="*/ 3413760 h 3413760"/>
              <a:gd name="connsiteX2" fmla="*/ 228679 w 3413760"/>
              <a:gd name="connsiteY2" fmla="*/ 2560320 h 3413760"/>
              <a:gd name="connsiteX3" fmla="*/ 1706880 w 3413760"/>
              <a:gd name="connsiteY3" fmla="*/ 1706880 h 3413760"/>
              <a:gd name="connsiteX4" fmla="*/ 3185081 w 3413760"/>
              <a:gd name="connsiteY4" fmla="*/ 256032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3185081" y="2560320"/>
                </a:moveTo>
                <a:cubicBezTo>
                  <a:pt x="2880176" y="3088431"/>
                  <a:pt x="2316689" y="3413760"/>
                  <a:pt x="1706880" y="3413760"/>
                </a:cubicBezTo>
                <a:cubicBezTo>
                  <a:pt x="1097071" y="3413760"/>
                  <a:pt x="533583" y="3088431"/>
                  <a:pt x="228679" y="2560320"/>
                </a:cubicBezTo>
                <a:lnTo>
                  <a:pt x="1706880" y="1706880"/>
                </a:lnTo>
                <a:lnTo>
                  <a:pt x="3185081" y="256032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470" tIns="2185670" rIns="966470" bIns="2349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500" kern="1200" dirty="0" smtClean="0"/>
              <a:t>Resor </a:t>
            </a:r>
            <a:endParaRPr lang="sv-SE" sz="2500" kern="1200" dirty="0"/>
          </a:p>
        </p:txBody>
      </p:sp>
      <p:sp>
        <p:nvSpPr>
          <p:cNvPr id="25" name="Frihandsfigur 24"/>
          <p:cNvSpPr/>
          <p:nvPr/>
        </p:nvSpPr>
        <p:spPr>
          <a:xfrm>
            <a:off x="395552" y="1347630"/>
            <a:ext cx="3413760" cy="3413760"/>
          </a:xfrm>
          <a:custGeom>
            <a:avLst/>
            <a:gdLst>
              <a:gd name="connsiteX0" fmla="*/ 228679 w 3413760"/>
              <a:gd name="connsiteY0" fmla="*/ 2560320 h 3413760"/>
              <a:gd name="connsiteX1" fmla="*/ 228679 w 3413760"/>
              <a:gd name="connsiteY1" fmla="*/ 853440 h 3413760"/>
              <a:gd name="connsiteX2" fmla="*/ 1706880 w 3413760"/>
              <a:gd name="connsiteY2" fmla="*/ 0 h 3413760"/>
              <a:gd name="connsiteX3" fmla="*/ 1706880 w 3413760"/>
              <a:gd name="connsiteY3" fmla="*/ 1706880 h 3413760"/>
              <a:gd name="connsiteX4" fmla="*/ 228679 w 3413760"/>
              <a:gd name="connsiteY4" fmla="*/ 256032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228679" y="2560320"/>
                </a:moveTo>
                <a:cubicBezTo>
                  <a:pt x="-76226" y="2032209"/>
                  <a:pt x="-76226" y="1381551"/>
                  <a:pt x="228679" y="853440"/>
                </a:cubicBezTo>
                <a:cubicBezTo>
                  <a:pt x="533584" y="325329"/>
                  <a:pt x="1097071" y="0"/>
                  <a:pt x="1706880" y="0"/>
                </a:cubicBezTo>
                <a:lnTo>
                  <a:pt x="1706880" y="1706880"/>
                </a:lnTo>
                <a:lnTo>
                  <a:pt x="228679" y="256032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510" tIns="702310" rIns="1921510" bIns="163703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500" kern="1200" dirty="0" smtClean="0"/>
              <a:t>Telefoni</a:t>
            </a:r>
            <a:endParaRPr lang="sv-SE" sz="2500" kern="1200" dirty="0"/>
          </a:p>
        </p:txBody>
      </p:sp>
      <p:sp>
        <p:nvSpPr>
          <p:cNvPr id="18" name="textruta 17"/>
          <p:cNvSpPr txBox="1"/>
          <p:nvPr/>
        </p:nvSpPr>
        <p:spPr>
          <a:xfrm>
            <a:off x="4788024" y="1203598"/>
            <a:ext cx="435597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dirty="0" smtClean="0">
                <a:solidFill>
                  <a:schemeClr val="bg1"/>
                </a:solidFill>
              </a:rPr>
              <a:t>Avtalade leverantörer</a:t>
            </a:r>
          </a:p>
          <a:p>
            <a:pPr>
              <a:lnSpc>
                <a:spcPct val="150000"/>
              </a:lnSpc>
            </a:pPr>
            <a:r>
              <a:rPr lang="sv-SE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60%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sv-SE" b="1" dirty="0" smtClean="0">
                <a:solidFill>
                  <a:schemeClr val="bg1"/>
                </a:solidFill>
              </a:rPr>
              <a:t>Anslutna leverantörer</a:t>
            </a:r>
          </a:p>
          <a:p>
            <a:pPr>
              <a:lnSpc>
                <a:spcPct val="150000"/>
              </a:lnSpc>
            </a:pPr>
            <a:r>
              <a:rPr lang="sv-SE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20%</a:t>
            </a:r>
            <a:endParaRPr lang="sv-SE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>
              <a:lnSpc>
                <a:spcPct val="150000"/>
              </a:lnSpc>
            </a:pPr>
            <a:endParaRPr lang="sv-SE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sv-SE" dirty="0" smtClean="0">
                <a:solidFill>
                  <a:schemeClr val="bg1"/>
                </a:solidFill>
              </a:rPr>
              <a:t>Inköpsfakturor</a:t>
            </a:r>
          </a:p>
          <a:p>
            <a:pPr>
              <a:lnSpc>
                <a:spcPct val="150000"/>
              </a:lnSpc>
            </a:pPr>
            <a:r>
              <a:rPr lang="sv-SE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 2 %</a:t>
            </a:r>
            <a:endParaRPr lang="sv-SE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95686"/>
            <a:ext cx="1404343" cy="11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6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2014 </a:t>
            </a:r>
            <a:r>
              <a:rPr lang="sv-SE" dirty="0" smtClean="0">
                <a:sym typeface="Wingdings" panose="05000000000000000000" pitchFamily="2" charset="2"/>
              </a:rPr>
              <a:t> 2018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Processorienterat arbete</a:t>
            </a:r>
          </a:p>
          <a:p>
            <a:r>
              <a:rPr lang="sv-SE" dirty="0" smtClean="0"/>
              <a:t>Översyn styrande dokument </a:t>
            </a:r>
          </a:p>
          <a:p>
            <a:r>
              <a:rPr lang="sv-SE" dirty="0" err="1" smtClean="0"/>
              <a:t>ESVs</a:t>
            </a:r>
            <a:r>
              <a:rPr lang="sv-SE" dirty="0" smtClean="0"/>
              <a:t> </a:t>
            </a:r>
            <a:r>
              <a:rPr lang="sv-SE" dirty="0" err="1" smtClean="0"/>
              <a:t>effektivsering</a:t>
            </a:r>
            <a:r>
              <a:rPr lang="sv-SE" dirty="0" err="1"/>
              <a:t>s</a:t>
            </a:r>
            <a:r>
              <a:rPr lang="sv-SE" dirty="0" err="1" smtClean="0"/>
              <a:t>program</a:t>
            </a:r>
            <a:endParaRPr lang="sv-SE" dirty="0" smtClean="0"/>
          </a:p>
          <a:p>
            <a:r>
              <a:rPr lang="sv-SE" dirty="0" smtClean="0"/>
              <a:t>Tjänstepaketering</a:t>
            </a:r>
          </a:p>
          <a:p>
            <a:r>
              <a:rPr lang="sv-SE" dirty="0" smtClean="0"/>
              <a:t>Kategorisering av inköp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19" name="Flödesschema: Dokument 18"/>
          <p:cNvSpPr/>
          <p:nvPr/>
        </p:nvSpPr>
        <p:spPr>
          <a:xfrm>
            <a:off x="7307877" y="2968159"/>
            <a:ext cx="1472425" cy="951148"/>
          </a:xfrm>
          <a:prstGeom prst="flowChartDocumen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dirty="0" smtClean="0">
                <a:solidFill>
                  <a:srgbClr val="002060"/>
                </a:solidFill>
              </a:rPr>
              <a:t>AVTAL </a:t>
            </a:r>
          </a:p>
          <a:p>
            <a:r>
              <a:rPr lang="sv-SE" sz="1400" dirty="0" smtClean="0">
                <a:solidFill>
                  <a:srgbClr val="002060"/>
                </a:solidFill>
              </a:rPr>
              <a:t>Avtalsansvarig</a:t>
            </a:r>
            <a:endParaRPr lang="sv-SE" sz="1400" dirty="0">
              <a:solidFill>
                <a:srgbClr val="002060"/>
              </a:solidFill>
            </a:endParaRPr>
          </a:p>
        </p:txBody>
      </p:sp>
      <p:sp>
        <p:nvSpPr>
          <p:cNvPr id="20" name="Flödesschema: Dokument 19"/>
          <p:cNvSpPr/>
          <p:nvPr/>
        </p:nvSpPr>
        <p:spPr>
          <a:xfrm>
            <a:off x="7091853" y="3329252"/>
            <a:ext cx="1472425" cy="951148"/>
          </a:xfrm>
          <a:prstGeom prst="flowChartDocumen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dirty="0" smtClean="0">
                <a:solidFill>
                  <a:srgbClr val="002060"/>
                </a:solidFill>
              </a:rPr>
              <a:t>AVTAL  </a:t>
            </a:r>
          </a:p>
          <a:p>
            <a:r>
              <a:rPr lang="sv-SE" sz="1400" dirty="0" smtClean="0">
                <a:solidFill>
                  <a:srgbClr val="002060"/>
                </a:solidFill>
              </a:rPr>
              <a:t>Avtalsansvarig</a:t>
            </a:r>
            <a:endParaRPr lang="sv-SE" sz="1400" dirty="0">
              <a:solidFill>
                <a:srgbClr val="002060"/>
              </a:solidFill>
            </a:endParaRPr>
          </a:p>
        </p:txBody>
      </p:sp>
      <p:sp>
        <p:nvSpPr>
          <p:cNvPr id="21" name="Flödesschema: Dokument 20"/>
          <p:cNvSpPr/>
          <p:nvPr/>
        </p:nvSpPr>
        <p:spPr>
          <a:xfrm>
            <a:off x="6968918" y="3653653"/>
            <a:ext cx="1472425" cy="95114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dirty="0" smtClean="0">
                <a:solidFill>
                  <a:srgbClr val="002060"/>
                </a:solidFill>
              </a:rPr>
              <a:t>AVTAL </a:t>
            </a:r>
          </a:p>
          <a:p>
            <a:r>
              <a:rPr lang="sv-SE" sz="1400" dirty="0" smtClean="0">
                <a:solidFill>
                  <a:srgbClr val="002060"/>
                </a:solidFill>
              </a:rPr>
              <a:t>Avtalsansvarig</a:t>
            </a:r>
            <a:endParaRPr lang="sv-SE" sz="1400" dirty="0">
              <a:solidFill>
                <a:srgbClr val="002060"/>
              </a:solidFill>
            </a:endParaRPr>
          </a:p>
        </p:txBody>
      </p:sp>
      <p:sp>
        <p:nvSpPr>
          <p:cNvPr id="22" name="Flödesschema: Dokument 21"/>
          <p:cNvSpPr/>
          <p:nvPr/>
        </p:nvSpPr>
        <p:spPr>
          <a:xfrm>
            <a:off x="6752894" y="3996866"/>
            <a:ext cx="1472425" cy="95114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dirty="0" smtClean="0">
                <a:solidFill>
                  <a:srgbClr val="002060"/>
                </a:solidFill>
              </a:rPr>
              <a:t>AVTAL </a:t>
            </a:r>
          </a:p>
          <a:p>
            <a:r>
              <a:rPr lang="sv-SE" sz="1400" dirty="0" smtClean="0">
                <a:solidFill>
                  <a:srgbClr val="002060"/>
                </a:solidFill>
              </a:rPr>
              <a:t>Avtalsansvarig</a:t>
            </a:r>
            <a:endParaRPr lang="sv-SE" sz="1400" dirty="0">
              <a:solidFill>
                <a:srgbClr val="002060"/>
              </a:solidFill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6601963" y="190152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INKÖPSKATEGORI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5370761" y="3131080"/>
            <a:ext cx="1706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AVTALSOMRÅDE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4953121" y="3842977"/>
            <a:ext cx="1706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AVTALSOMRÅDE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30" name="Vänster klammerparentes 29"/>
          <p:cNvSpPr/>
          <p:nvPr/>
        </p:nvSpPr>
        <p:spPr>
          <a:xfrm rot="5400000">
            <a:off x="7514021" y="1439894"/>
            <a:ext cx="455084" cy="2278486"/>
          </a:xfrm>
          <a:prstGeom prst="leftBrace">
            <a:avLst>
              <a:gd name="adj1" fmla="val 8333"/>
              <a:gd name="adj2" fmla="val 5125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32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  <p:bldP spid="27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2018 </a:t>
            </a:r>
            <a:r>
              <a:rPr lang="sv-SE" dirty="0" smtClean="0">
                <a:sym typeface="Wingdings" panose="05000000000000000000" pitchFamily="2" charset="2"/>
              </a:rPr>
              <a:t>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b="1" dirty="0" smtClean="0"/>
          </a:p>
          <a:p>
            <a:pPr lvl="1"/>
            <a:r>
              <a:rPr lang="sv-SE" sz="2400" dirty="0" smtClean="0">
                <a:sym typeface="Wingdings" panose="05000000000000000000" pitchFamily="2" charset="2"/>
              </a:rPr>
              <a:t>Avtalsansvariga utser beställare </a:t>
            </a:r>
            <a:endParaRPr lang="sv-SE" sz="2400" dirty="0" smtClean="0"/>
          </a:p>
          <a:p>
            <a:pPr lvl="1"/>
            <a:r>
              <a:rPr lang="sv-SE" sz="2400" dirty="0" smtClean="0">
                <a:sym typeface="Wingdings" panose="05000000000000000000" pitchFamily="2" charset="2"/>
              </a:rPr>
              <a:t>Skräddarsydda utbildningar</a:t>
            </a:r>
            <a:endParaRPr lang="sv-SE" sz="2400" dirty="0" smtClean="0"/>
          </a:p>
          <a:p>
            <a:pPr lvl="1"/>
            <a:r>
              <a:rPr lang="sv-SE" sz="2400" dirty="0" smtClean="0">
                <a:sym typeface="Wingdings" panose="05000000000000000000" pitchFamily="2" charset="2"/>
              </a:rPr>
              <a:t>Ansluta leverantörer i samråd med verksamheten</a:t>
            </a:r>
          </a:p>
          <a:p>
            <a:pPr marL="457200" lvl="1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0229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843808" y="165638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Arial Black" panose="020B0A04020102020204" pitchFamily="34" charset="0"/>
              </a:rPr>
              <a:t>Verksamhetsstöd</a:t>
            </a:r>
            <a:r>
              <a:rPr lang="sv-S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sv-S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203848" y="357986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Verksamhet</a:t>
            </a:r>
            <a:endParaRPr lang="sv-S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Nedåtpil 5"/>
          <p:cNvSpPr/>
          <p:nvPr/>
        </p:nvSpPr>
        <p:spPr>
          <a:xfrm>
            <a:off x="3959932" y="2413714"/>
            <a:ext cx="792088" cy="8704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Nedåtpil 10"/>
          <p:cNvSpPr/>
          <p:nvPr/>
        </p:nvSpPr>
        <p:spPr>
          <a:xfrm rot="10800000">
            <a:off x="3990577" y="2413713"/>
            <a:ext cx="792088" cy="8704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55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7824" y="1779662"/>
            <a:ext cx="2996035" cy="19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b="1" dirty="0" smtClean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sv-SE" sz="3200" b="1" dirty="0" smtClean="0">
                <a:latin typeface="Bradley Hand ITC" panose="03070402050302030203" pitchFamily="66" charset="0"/>
              </a:rPr>
              <a:t>Tack för uppmärksamheten! </a:t>
            </a:r>
          </a:p>
          <a:p>
            <a:pPr marL="0" indent="0" algn="ctr">
              <a:buNone/>
            </a:pPr>
            <a:endParaRPr lang="sv-SE" b="1" dirty="0" smtClean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sv-SE" dirty="0" smtClean="0">
                <a:latin typeface="+mn-lt"/>
              </a:rPr>
              <a:t>Stina.Spiik@ltu.se</a:t>
            </a:r>
          </a:p>
          <a:p>
            <a:pPr marL="0" indent="0" algn="ctr">
              <a:buNone/>
            </a:pPr>
            <a:r>
              <a:rPr lang="sv-SE" dirty="0" smtClean="0">
                <a:latin typeface="+mn-lt"/>
              </a:rPr>
              <a:t>e-handel@ltu.se</a:t>
            </a:r>
          </a:p>
          <a:p>
            <a:pPr marL="0" indent="0" algn="ctr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9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1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E-handel i praktiken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322654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Förutsättningar</a:t>
            </a:r>
          </a:p>
          <a:p>
            <a:r>
              <a:rPr lang="sv-SE" dirty="0" smtClean="0"/>
              <a:t>Införande av e-handel</a:t>
            </a:r>
          </a:p>
          <a:p>
            <a:r>
              <a:rPr lang="sv-SE" dirty="0" smtClean="0"/>
              <a:t>2014 - 2018 </a:t>
            </a:r>
          </a:p>
          <a:p>
            <a:r>
              <a:rPr lang="sv-SE" dirty="0" smtClean="0"/>
              <a:t>Ny strategi  </a:t>
            </a:r>
          </a:p>
          <a:p>
            <a:r>
              <a:rPr lang="sv-SE" dirty="0" smtClean="0"/>
              <a:t>2018 </a:t>
            </a:r>
            <a:r>
              <a:rPr lang="sv-SE" dirty="0" smtClean="0">
                <a:sym typeface="Wingdings" panose="05000000000000000000" pitchFamily="2" charset="2"/>
              </a:rPr>
              <a:t>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emhörning 10"/>
          <p:cNvSpPr/>
          <p:nvPr/>
        </p:nvSpPr>
        <p:spPr>
          <a:xfrm>
            <a:off x="3419874" y="1232046"/>
            <a:ext cx="4546713" cy="72008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/>
              <a:t>Köpa in varor och tjänster </a:t>
            </a:r>
            <a:endParaRPr lang="sv-SE" sz="20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64614135"/>
              </p:ext>
            </p:extLst>
          </p:nvPr>
        </p:nvGraphicFramePr>
        <p:xfrm>
          <a:off x="3424978" y="555526"/>
          <a:ext cx="4536503" cy="2083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243597"/>
              </p:ext>
            </p:extLst>
          </p:nvPr>
        </p:nvGraphicFramePr>
        <p:xfrm>
          <a:off x="151166" y="2216578"/>
          <a:ext cx="4243367" cy="261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Flödesschema: Process 20"/>
          <p:cNvSpPr/>
          <p:nvPr/>
        </p:nvSpPr>
        <p:spPr>
          <a:xfrm>
            <a:off x="3419872" y="2494705"/>
            <a:ext cx="2016224" cy="658147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Systemförvaltning</a:t>
            </a:r>
            <a:endParaRPr lang="sv-SE" dirty="0"/>
          </a:p>
        </p:txBody>
      </p:sp>
      <p:sp>
        <p:nvSpPr>
          <p:cNvPr id="22" name="Flödesschema: Dokument 21"/>
          <p:cNvSpPr/>
          <p:nvPr/>
        </p:nvSpPr>
        <p:spPr>
          <a:xfrm>
            <a:off x="5940153" y="2494705"/>
            <a:ext cx="2016223" cy="1296144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Verksamhetsplan</a:t>
            </a:r>
            <a:endParaRPr lang="sv-SE" dirty="0"/>
          </a:p>
        </p:txBody>
      </p:sp>
      <p:cxnSp>
        <p:nvCxnSpPr>
          <p:cNvPr id="26" name="Rak pilkoppling 25"/>
          <p:cNvCxnSpPr/>
          <p:nvPr/>
        </p:nvCxnSpPr>
        <p:spPr>
          <a:xfrm flipH="1">
            <a:off x="5508104" y="2823778"/>
            <a:ext cx="2880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k pilkoppling 26"/>
          <p:cNvCxnSpPr/>
          <p:nvPr/>
        </p:nvCxnSpPr>
        <p:spPr>
          <a:xfrm>
            <a:off x="5652120" y="2225064"/>
            <a:ext cx="8384" cy="3374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2" grpId="0">
        <p:bldAsOne/>
      </p:bldGraphic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 10"/>
          <p:cNvSpPr/>
          <p:nvPr/>
        </p:nvSpPr>
        <p:spPr>
          <a:xfrm>
            <a:off x="611560" y="1491630"/>
            <a:ext cx="2893876" cy="266429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/>
              <a:t>Inköp på LTU </a:t>
            </a:r>
            <a:endParaRPr lang="sv-SE" sz="2400" dirty="0"/>
          </a:p>
        </p:txBody>
      </p:sp>
      <p:cxnSp>
        <p:nvCxnSpPr>
          <p:cNvPr id="13" name="Rak koppling 12"/>
          <p:cNvCxnSpPr>
            <a:stCxn id="11" idx="7"/>
            <a:endCxn id="15" idx="2"/>
          </p:cNvCxnSpPr>
          <p:nvPr/>
        </p:nvCxnSpPr>
        <p:spPr>
          <a:xfrm>
            <a:off x="3081638" y="1881807"/>
            <a:ext cx="1791950" cy="2303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Ellips 14"/>
          <p:cNvSpPr/>
          <p:nvPr/>
        </p:nvSpPr>
        <p:spPr>
          <a:xfrm>
            <a:off x="4873588" y="1347614"/>
            <a:ext cx="1215752" cy="11144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300 milj. kr</a:t>
            </a:r>
            <a:endParaRPr lang="sv-SE" dirty="0"/>
          </a:p>
        </p:txBody>
      </p:sp>
      <p:sp>
        <p:nvSpPr>
          <p:cNvPr id="19" name="Ellips 18"/>
          <p:cNvSpPr/>
          <p:nvPr/>
        </p:nvSpPr>
        <p:spPr>
          <a:xfrm>
            <a:off x="6089340" y="2211710"/>
            <a:ext cx="1368152" cy="122413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60 000 fakturor</a:t>
            </a:r>
          </a:p>
        </p:txBody>
      </p:sp>
      <p:cxnSp>
        <p:nvCxnSpPr>
          <p:cNvPr id="20" name="Rak koppling 19"/>
          <p:cNvCxnSpPr>
            <a:stCxn id="11" idx="6"/>
            <a:endCxn id="19" idx="2"/>
          </p:cNvCxnSpPr>
          <p:nvPr/>
        </p:nvCxnSpPr>
        <p:spPr>
          <a:xfrm>
            <a:off x="3505436" y="2823778"/>
            <a:ext cx="2583904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Ellips 22"/>
          <p:cNvSpPr/>
          <p:nvPr/>
        </p:nvSpPr>
        <p:spPr>
          <a:xfrm>
            <a:off x="4427984" y="3088566"/>
            <a:ext cx="1536121" cy="137545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2700 </a:t>
            </a:r>
            <a:r>
              <a:rPr lang="sv-SE" sz="1200" dirty="0" smtClean="0"/>
              <a:t>leverantörer</a:t>
            </a:r>
            <a:endParaRPr lang="sv-SE" sz="1200" dirty="0"/>
          </a:p>
        </p:txBody>
      </p:sp>
      <p:cxnSp>
        <p:nvCxnSpPr>
          <p:cNvPr id="37" name="Rak koppling 36"/>
          <p:cNvCxnSpPr>
            <a:stCxn id="11" idx="5"/>
          </p:cNvCxnSpPr>
          <p:nvPr/>
        </p:nvCxnSpPr>
        <p:spPr>
          <a:xfrm>
            <a:off x="3081638" y="3765749"/>
            <a:ext cx="1346346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2014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Myndigheter ska </a:t>
            </a:r>
            <a:r>
              <a:rPr lang="sv-SE" dirty="0"/>
              <a:t>hantera </a:t>
            </a:r>
            <a:r>
              <a:rPr lang="sv-SE" dirty="0" smtClean="0"/>
              <a:t>beställningar elektroniskt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30400" r="42967" b="38800"/>
          <a:stretch/>
        </p:blipFill>
        <p:spPr>
          <a:xfrm>
            <a:off x="5364088" y="2931790"/>
            <a:ext cx="230425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Kontorsmaterial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Litteratur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Terminalglasögon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Blommor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Kemikalier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Skyddskläder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Kaffe och dyl.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err="1" smtClean="0"/>
              <a:t>Ståmattor</a:t>
            </a:r>
            <a:endParaRPr lang="sv-SE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Städmaterial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800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 rot="789107">
            <a:off x="4208991" y="161109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11 leverantörer </a:t>
            </a:r>
            <a:endParaRPr lang="sv-SE" sz="28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Rektangel med rundade hörn 8"/>
          <p:cNvSpPr/>
          <p:nvPr/>
        </p:nvSpPr>
        <p:spPr>
          <a:xfrm>
            <a:off x="5397123" y="2864236"/>
            <a:ext cx="2952328" cy="15121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Periodisk faktura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Formulärsbeställning</a:t>
            </a: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Punch </a:t>
            </a:r>
            <a:r>
              <a:rPr lang="sv-SE" dirty="0" err="1">
                <a:solidFill>
                  <a:schemeClr val="bg1"/>
                </a:solidFill>
              </a:rPr>
              <a:t>out</a:t>
            </a:r>
            <a:r>
              <a:rPr lang="sv-SE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Excelprislista 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03598"/>
            <a:ext cx="9171143" cy="265081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6" y="1707654"/>
            <a:ext cx="9064388" cy="228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748" y="1131590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203598"/>
            <a:ext cx="4986300" cy="33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-4086 LTU powerpointmall">
  <a:themeElements>
    <a:clrScheme name="LTU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6ACCD"/>
      </a:accent1>
      <a:accent2>
        <a:srgbClr val="4F81BD"/>
      </a:accent2>
      <a:accent3>
        <a:srgbClr val="BA001C"/>
      </a:accent3>
      <a:accent4>
        <a:srgbClr val="061731"/>
      </a:accent4>
      <a:accent5>
        <a:srgbClr val="3576D0"/>
      </a:accent5>
      <a:accent6>
        <a:srgbClr val="99CCFF"/>
      </a:accent6>
      <a:hlink>
        <a:srgbClr val="394764"/>
      </a:hlink>
      <a:folHlink>
        <a:srgbClr val="39476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21993</TotalTime>
  <Words>420</Words>
  <Application>Microsoft Office PowerPoint</Application>
  <PresentationFormat>Bildspel på skärmen (16:9)</PresentationFormat>
  <Paragraphs>151</Paragraphs>
  <Slides>17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4" baseType="lpstr">
      <vt:lpstr>MS PGothic</vt:lpstr>
      <vt:lpstr>Arial</vt:lpstr>
      <vt:lpstr>Arial Black</vt:lpstr>
      <vt:lpstr>Bradley Hand ITC</vt:lpstr>
      <vt:lpstr>Calibri</vt:lpstr>
      <vt:lpstr>Wingdings</vt:lpstr>
      <vt:lpstr>12-4086 LTU powerpointmall</vt:lpstr>
      <vt:lpstr> Luleå tekniska universitet </vt:lpstr>
      <vt:lpstr>E-handel i praktiken</vt:lpstr>
      <vt:lpstr>PowerPoint-presentation</vt:lpstr>
      <vt:lpstr>PowerPoint-presentation</vt:lpstr>
      <vt:lpstr>2014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2014  2018</vt:lpstr>
      <vt:lpstr>2018 </vt:lpstr>
      <vt:lpstr>PowerPoint-presentation</vt:lpstr>
      <vt:lpstr>PowerPoint-presentation</vt:lpstr>
      <vt:lpstr>PowerPoint-presentation</vt:lpstr>
      <vt:lpstr>PowerPoint-presentation</vt:lpstr>
    </vt:vector>
  </TitlesOfParts>
  <Company>Luleå tekniska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Luleå tekniska universitet</dc:title>
  <dc:creator>Stina Spiik</dc:creator>
  <cp:lastModifiedBy>Stina Spiik</cp:lastModifiedBy>
  <cp:revision>78</cp:revision>
  <cp:lastPrinted>2012-01-19T08:37:06Z</cp:lastPrinted>
  <dcterms:created xsi:type="dcterms:W3CDTF">2018-08-16T06:22:20Z</dcterms:created>
  <dcterms:modified xsi:type="dcterms:W3CDTF">2018-08-31T12:55:23Z</dcterms:modified>
</cp:coreProperties>
</file>