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8"/>
  </p:notesMasterIdLst>
  <p:sldIdLst>
    <p:sldId id="351" r:id="rId5"/>
    <p:sldId id="294" r:id="rId6"/>
    <p:sldId id="340" r:id="rId7"/>
    <p:sldId id="295" r:id="rId8"/>
    <p:sldId id="282" r:id="rId9"/>
    <p:sldId id="341" r:id="rId10"/>
    <p:sldId id="342" r:id="rId11"/>
    <p:sldId id="266" r:id="rId12"/>
    <p:sldId id="268" r:id="rId13"/>
    <p:sldId id="345" r:id="rId14"/>
    <p:sldId id="344" r:id="rId15"/>
    <p:sldId id="343" r:id="rId16"/>
    <p:sldId id="346" r:id="rId17"/>
    <p:sldId id="312" r:id="rId18"/>
    <p:sldId id="336" r:id="rId19"/>
    <p:sldId id="259" r:id="rId20"/>
    <p:sldId id="273" r:id="rId21"/>
    <p:sldId id="352" r:id="rId22"/>
    <p:sldId id="337" r:id="rId23"/>
    <p:sldId id="353" r:id="rId24"/>
    <p:sldId id="347" r:id="rId25"/>
    <p:sldId id="348" r:id="rId26"/>
    <p:sldId id="322" r:id="rId27"/>
    <p:sldId id="332" r:id="rId28"/>
    <p:sldId id="349" r:id="rId29"/>
    <p:sldId id="274" r:id="rId30"/>
    <p:sldId id="275" r:id="rId31"/>
    <p:sldId id="276" r:id="rId32"/>
    <p:sldId id="280" r:id="rId33"/>
    <p:sldId id="281" r:id="rId34"/>
    <p:sldId id="283" r:id="rId35"/>
    <p:sldId id="261" r:id="rId36"/>
    <p:sldId id="285" r:id="rId37"/>
    <p:sldId id="350" r:id="rId38"/>
    <p:sldId id="260" r:id="rId39"/>
    <p:sldId id="292" r:id="rId40"/>
    <p:sldId id="293" r:id="rId41"/>
    <p:sldId id="339"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288"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Poppins" panose="00000500000000000000" pitchFamily="2" charset="0"/>
      <p:regular r:id="rId63"/>
      <p:bold r:id="rId64"/>
      <p:italic r:id="rId65"/>
      <p:boldItalic r:id="rId66"/>
    </p:embeddedFont>
    <p:embeddedFont>
      <p:font typeface="Poppins Latin" panose="020B0604020202020204" charset="0"/>
      <p:regular r:id="rId67"/>
      <p:bold r:id="rId68"/>
      <p:italic r:id="rId69"/>
      <p:boldItalic r:id="rId70"/>
    </p:embeddedFont>
    <p:embeddedFont>
      <p:font typeface="Zona Pro" panose="020B0604020202020204" charset="0"/>
      <p:bold r:id="rId7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728"/>
    <a:srgbClr val="4A606D"/>
    <a:srgbClr val="839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724F3-349D-4427-B4B1-E57F652FBC10}" v="3" dt="2022-04-07T07:06:32.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AC4E6-B02C-844F-9D4C-B74DD3CECC73}" type="datetimeFigureOut">
              <a:rPr lang="sv-SE" smtClean="0"/>
              <a:t>2022-04-07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7185C-B3D0-0341-A1E5-75D23EE1F622}" type="slidenum">
              <a:rPr lang="sv-SE" smtClean="0"/>
              <a:t>‹#›</a:t>
            </a:fld>
            <a:endParaRPr lang="sv-SE"/>
          </a:p>
        </p:txBody>
      </p:sp>
    </p:spTree>
    <p:extLst>
      <p:ext uri="{BB962C8B-B14F-4D97-AF65-F5344CB8AC3E}">
        <p14:creationId xmlns:p14="http://schemas.microsoft.com/office/powerpoint/2010/main" val="10509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Placeholder 15">
            <a:extLst>
              <a:ext uri="{FF2B5EF4-FFF2-40B4-BE49-F238E27FC236}">
                <a16:creationId xmlns:a16="http://schemas.microsoft.com/office/drawing/2014/main" id="{431C8D00-C919-0A46-BC39-5617D894FA17}"/>
              </a:ext>
            </a:extLst>
          </p:cNvPr>
          <p:cNvPicPr>
            <a:picLocks noChangeAspect="1"/>
          </p:cNvPicPr>
          <p:nvPr userDrawn="1"/>
        </p:nvPicPr>
        <p:blipFill>
          <a:blip r:embed="rId2">
            <a:extLst>
              <a:ext uri="{28A0092B-C50C-407E-A947-70E740481C1C}">
                <a14:useLocalDpi xmlns:a14="http://schemas.microsoft.com/office/drawing/2010/main" val="0"/>
              </a:ext>
            </a:extLst>
          </a:blip>
          <a:srcRect t="7826" b="7826"/>
          <a:stretch>
            <a:fillRect/>
          </a:stretch>
        </p:blipFill>
        <p:spPr>
          <a:xfrm>
            <a:off x="0" y="0"/>
            <a:ext cx="12192000" cy="6858000"/>
          </a:xfrm>
          <a:prstGeom prst="rect">
            <a:avLst/>
          </a:prstGeom>
        </p:spPr>
      </p:pic>
      <p:pic>
        <p:nvPicPr>
          <p:cNvPr id="6" name="Picture 7">
            <a:extLst>
              <a:ext uri="{FF2B5EF4-FFF2-40B4-BE49-F238E27FC236}">
                <a16:creationId xmlns:a16="http://schemas.microsoft.com/office/drawing/2014/main" id="{CE19095D-5336-A84C-844D-0092519F46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488" y="582283"/>
            <a:ext cx="5653213" cy="942202"/>
          </a:xfrm>
          <a:prstGeom prst="rect">
            <a:avLst/>
          </a:prstGeom>
        </p:spPr>
      </p:pic>
      <p:sp>
        <p:nvSpPr>
          <p:cNvPr id="2" name="Title 1"/>
          <p:cNvSpPr>
            <a:spLocks noGrp="1"/>
          </p:cNvSpPr>
          <p:nvPr>
            <p:ph type="ctrTitle"/>
          </p:nvPr>
        </p:nvSpPr>
        <p:spPr>
          <a:xfrm>
            <a:off x="455487" y="4519285"/>
            <a:ext cx="11215956" cy="730811"/>
          </a:xfrm>
        </p:spPr>
        <p:txBody>
          <a:bodyPr anchor="t">
            <a:normAutofit/>
          </a:bodyPr>
          <a:lstStyle>
            <a:lvl1pPr algn="l">
              <a:defRPr sz="2700">
                <a:solidFill>
                  <a:schemeClr val="bg1"/>
                </a:solidFill>
              </a:defRPr>
            </a:lvl1pPr>
          </a:lstStyle>
          <a:p>
            <a:r>
              <a:rPr lang="sv-SE"/>
              <a:t>Klicka här för att ändra mall för rubrikformat</a:t>
            </a:r>
          </a:p>
        </p:txBody>
      </p:sp>
      <p:sp>
        <p:nvSpPr>
          <p:cNvPr id="3" name="Subtitle 2"/>
          <p:cNvSpPr>
            <a:spLocks noGrp="1"/>
          </p:cNvSpPr>
          <p:nvPr>
            <p:ph type="subTitle" idx="1"/>
          </p:nvPr>
        </p:nvSpPr>
        <p:spPr>
          <a:xfrm>
            <a:off x="455487" y="5250096"/>
            <a:ext cx="11123488" cy="471639"/>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9" name="Picture Placeholder 2"/>
          <p:cNvSpPr>
            <a:spLocks noGrp="1"/>
          </p:cNvSpPr>
          <p:nvPr>
            <p:ph type="pic" idx="10"/>
          </p:nvPr>
        </p:nvSpPr>
        <p:spPr>
          <a:xfrm>
            <a:off x="0" y="0"/>
            <a:ext cx="12192000"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Tree>
    <p:extLst>
      <p:ext uri="{BB962C8B-B14F-4D97-AF65-F5344CB8AC3E}">
        <p14:creationId xmlns:p14="http://schemas.microsoft.com/office/powerpoint/2010/main" val="3798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3" name="Platshållare för datum 2">
            <a:extLst>
              <a:ext uri="{FF2B5EF4-FFF2-40B4-BE49-F238E27FC236}">
                <a16:creationId xmlns:a16="http://schemas.microsoft.com/office/drawing/2014/main" id="{40F4E545-B5EA-7D4B-8B1C-A2129C23A470}"/>
              </a:ext>
            </a:extLst>
          </p:cNvPr>
          <p:cNvSpPr>
            <a:spLocks noGrp="1"/>
          </p:cNvSpPr>
          <p:nvPr>
            <p:ph type="dt" sz="half" idx="10"/>
          </p:nvPr>
        </p:nvSpPr>
        <p:spPr/>
        <p:txBody>
          <a:bodyPr/>
          <a:lstStyle/>
          <a:p>
            <a:fld id="{5DEAD33C-CBC5-419C-BDB8-5F0598D5FE49}" type="datetimeFigureOut">
              <a:rPr lang="sv-SE" smtClean="0"/>
              <a:t>2022-04-07</a:t>
            </a:fld>
            <a:endParaRPr lang="sv-SE"/>
          </a:p>
        </p:txBody>
      </p:sp>
      <p:sp>
        <p:nvSpPr>
          <p:cNvPr id="4" name="Platshållare för sidfot 3">
            <a:extLst>
              <a:ext uri="{FF2B5EF4-FFF2-40B4-BE49-F238E27FC236}">
                <a16:creationId xmlns:a16="http://schemas.microsoft.com/office/drawing/2014/main" id="{59551C0A-BDC6-8143-A117-DE6C296ED42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0CC5564-EA34-2E46-8560-00413A585D7D}"/>
              </a:ext>
            </a:extLst>
          </p:cNvPr>
          <p:cNvSpPr>
            <a:spLocks noGrp="1"/>
          </p:cNvSpPr>
          <p:nvPr>
            <p:ph type="sldNum" sz="quarter" idx="12"/>
          </p:nvPr>
        </p:nvSpPr>
        <p:spPr/>
        <p:txBody>
          <a:bodyPr/>
          <a:lstStyle/>
          <a:p>
            <a:fld id="{9815529C-EB0F-4578-A8FE-4B392E769A47}" type="slidenum">
              <a:rPr lang="sv-SE" smtClean="0"/>
              <a:pPr/>
              <a:t>‹#›</a:t>
            </a:fld>
            <a:endParaRPr lang="sv-SE"/>
          </a:p>
        </p:txBody>
      </p:sp>
    </p:spTree>
    <p:extLst>
      <p:ext uri="{BB962C8B-B14F-4D97-AF65-F5344CB8AC3E}">
        <p14:creationId xmlns:p14="http://schemas.microsoft.com/office/powerpoint/2010/main" val="179397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Tree>
    <p:extLst>
      <p:ext uri="{BB962C8B-B14F-4D97-AF65-F5344CB8AC3E}">
        <p14:creationId xmlns:p14="http://schemas.microsoft.com/office/powerpoint/2010/main" val="129263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E667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3" name="Content Placeholder 2"/>
          <p:cNvSpPr>
            <a:spLocks noGrp="1"/>
          </p:cNvSpPr>
          <p:nvPr>
            <p:ph idx="1"/>
          </p:nvPr>
        </p:nvSpPr>
        <p:spPr>
          <a:xfrm>
            <a:off x="838200" y="1825625"/>
            <a:ext cx="10515600" cy="39862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6" name="Platshållare för datum 5">
            <a:extLst>
              <a:ext uri="{FF2B5EF4-FFF2-40B4-BE49-F238E27FC236}">
                <a16:creationId xmlns:a16="http://schemas.microsoft.com/office/drawing/2014/main" id="{095D8613-D958-4943-B112-5A5B761E3BB3}"/>
              </a:ext>
            </a:extLst>
          </p:cNvPr>
          <p:cNvSpPr>
            <a:spLocks noGrp="1"/>
          </p:cNvSpPr>
          <p:nvPr>
            <p:ph type="dt" sz="half" idx="11"/>
          </p:nvPr>
        </p:nvSpPr>
        <p:spPr/>
        <p:txBody>
          <a:bodyPr/>
          <a:lstStyle>
            <a:lvl1pPr>
              <a:defRPr>
                <a:solidFill>
                  <a:schemeClr val="bg1"/>
                </a:solidFill>
              </a:defRPr>
            </a:lvl1pPr>
          </a:lstStyle>
          <a:p>
            <a:fld id="{5DEAD33C-CBC5-419C-BDB8-5F0598D5FE49}" type="datetimeFigureOut">
              <a:rPr lang="sv-SE" smtClean="0"/>
              <a:pPr/>
              <a:t>2022-04-07</a:t>
            </a:fld>
            <a:endParaRPr lang="sv-SE"/>
          </a:p>
        </p:txBody>
      </p:sp>
      <p:sp>
        <p:nvSpPr>
          <p:cNvPr id="8" name="Platshållare för sidfot 7">
            <a:extLst>
              <a:ext uri="{FF2B5EF4-FFF2-40B4-BE49-F238E27FC236}">
                <a16:creationId xmlns:a16="http://schemas.microsoft.com/office/drawing/2014/main" id="{F5A16376-9430-E245-A97F-C57363512E3B}"/>
              </a:ext>
            </a:extLst>
          </p:cNvPr>
          <p:cNvSpPr>
            <a:spLocks noGrp="1"/>
          </p:cNvSpPr>
          <p:nvPr>
            <p:ph type="ftr" sz="quarter" idx="12"/>
          </p:nvPr>
        </p:nvSpPr>
        <p:spPr/>
        <p:txBody>
          <a:bodyPr/>
          <a:lstStyle>
            <a:lvl1pPr>
              <a:defRPr>
                <a:solidFill>
                  <a:schemeClr val="bg1"/>
                </a:solidFill>
              </a:defRPr>
            </a:lvl1pPr>
          </a:lstStyle>
          <a:p>
            <a:endParaRPr lang="sv-SE"/>
          </a:p>
        </p:txBody>
      </p:sp>
      <p:sp>
        <p:nvSpPr>
          <p:cNvPr id="9" name="Platshållare för bildnummer 8">
            <a:extLst>
              <a:ext uri="{FF2B5EF4-FFF2-40B4-BE49-F238E27FC236}">
                <a16:creationId xmlns:a16="http://schemas.microsoft.com/office/drawing/2014/main" id="{FE2E5019-9E2C-B248-A40E-FD1B80D220BC}"/>
              </a:ext>
            </a:extLst>
          </p:cNvPr>
          <p:cNvSpPr>
            <a:spLocks noGrp="1"/>
          </p:cNvSpPr>
          <p:nvPr>
            <p:ph type="sldNum" sz="quarter" idx="13"/>
          </p:nvPr>
        </p:nvSpPr>
        <p:spPr/>
        <p:txBody>
          <a:bodyPr/>
          <a:lstStyle>
            <a:lvl1pPr>
              <a:defRPr>
                <a:solidFill>
                  <a:schemeClr val="bg1"/>
                </a:solidFill>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103363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4A60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3" name="Content Placeholder 2"/>
          <p:cNvSpPr>
            <a:spLocks noGrp="1"/>
          </p:cNvSpPr>
          <p:nvPr>
            <p:ph idx="1"/>
          </p:nvPr>
        </p:nvSpPr>
        <p:spPr>
          <a:xfrm>
            <a:off x="838200" y="1825625"/>
            <a:ext cx="10515600" cy="39862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4" name="Platshållare för datum 3">
            <a:extLst>
              <a:ext uri="{FF2B5EF4-FFF2-40B4-BE49-F238E27FC236}">
                <a16:creationId xmlns:a16="http://schemas.microsoft.com/office/drawing/2014/main" id="{377AA540-8184-1749-85E4-E588A1364D65}"/>
              </a:ext>
            </a:extLst>
          </p:cNvPr>
          <p:cNvSpPr>
            <a:spLocks noGrp="1"/>
          </p:cNvSpPr>
          <p:nvPr>
            <p:ph type="dt" sz="half" idx="10"/>
          </p:nvPr>
        </p:nvSpPr>
        <p:spPr/>
        <p:txBody>
          <a:bodyPr/>
          <a:lstStyle>
            <a:lvl1pPr>
              <a:defRPr>
                <a:solidFill>
                  <a:schemeClr val="bg1"/>
                </a:solidFill>
              </a:defRPr>
            </a:lvl1pPr>
          </a:lstStyle>
          <a:p>
            <a:fld id="{5DEAD33C-CBC5-419C-BDB8-5F0598D5FE49}" type="datetimeFigureOut">
              <a:rPr lang="sv-SE" smtClean="0"/>
              <a:pPr/>
              <a:t>2022-04-07</a:t>
            </a:fld>
            <a:endParaRPr lang="sv-SE"/>
          </a:p>
        </p:txBody>
      </p:sp>
      <p:sp>
        <p:nvSpPr>
          <p:cNvPr id="5" name="Platshållare för sidfot 4">
            <a:extLst>
              <a:ext uri="{FF2B5EF4-FFF2-40B4-BE49-F238E27FC236}">
                <a16:creationId xmlns:a16="http://schemas.microsoft.com/office/drawing/2014/main" id="{28613BD6-F391-0E45-9A6F-8331AD377F6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0825842-8990-9746-A410-D39BA901ED00}"/>
              </a:ext>
            </a:extLst>
          </p:cNvPr>
          <p:cNvSpPr>
            <a:spLocks noGrp="1"/>
          </p:cNvSpPr>
          <p:nvPr>
            <p:ph type="sldNum" sz="quarter" idx="12"/>
          </p:nvPr>
        </p:nvSpPr>
        <p:spPr/>
        <p:txBody>
          <a:bodyPr/>
          <a:lstStyle>
            <a:lvl1pPr>
              <a:defRPr>
                <a:solidFill>
                  <a:schemeClr val="bg1"/>
                </a:solidFill>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3109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839B7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3" name="Content Placeholder 2"/>
          <p:cNvSpPr>
            <a:spLocks noGrp="1"/>
          </p:cNvSpPr>
          <p:nvPr>
            <p:ph idx="1"/>
          </p:nvPr>
        </p:nvSpPr>
        <p:spPr>
          <a:xfrm>
            <a:off x="838200" y="1825625"/>
            <a:ext cx="10515600" cy="39862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4" name="Platshållare för datum 3">
            <a:extLst>
              <a:ext uri="{FF2B5EF4-FFF2-40B4-BE49-F238E27FC236}">
                <a16:creationId xmlns:a16="http://schemas.microsoft.com/office/drawing/2014/main" id="{C1FAC3B8-B296-8040-BCF0-C8118EB73191}"/>
              </a:ext>
            </a:extLst>
          </p:cNvPr>
          <p:cNvSpPr>
            <a:spLocks noGrp="1"/>
          </p:cNvSpPr>
          <p:nvPr>
            <p:ph type="dt" sz="half" idx="10"/>
          </p:nvPr>
        </p:nvSpPr>
        <p:spPr/>
        <p:txBody>
          <a:bodyPr/>
          <a:lstStyle>
            <a:lvl1pPr>
              <a:defRPr>
                <a:solidFill>
                  <a:schemeClr val="bg1"/>
                </a:solidFill>
              </a:defRPr>
            </a:lvl1pPr>
          </a:lstStyle>
          <a:p>
            <a:fld id="{5DEAD33C-CBC5-419C-BDB8-5F0598D5FE49}" type="datetimeFigureOut">
              <a:rPr lang="sv-SE" smtClean="0"/>
              <a:pPr/>
              <a:t>2022-04-07</a:t>
            </a:fld>
            <a:endParaRPr lang="sv-SE"/>
          </a:p>
        </p:txBody>
      </p:sp>
      <p:sp>
        <p:nvSpPr>
          <p:cNvPr id="5" name="Platshållare för sidfot 4">
            <a:extLst>
              <a:ext uri="{FF2B5EF4-FFF2-40B4-BE49-F238E27FC236}">
                <a16:creationId xmlns:a16="http://schemas.microsoft.com/office/drawing/2014/main" id="{830597DE-8C21-A946-B16E-EBF460C2AE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401C482A-38DD-9243-8A9E-B535787CF468}"/>
              </a:ext>
            </a:extLst>
          </p:cNvPr>
          <p:cNvSpPr>
            <a:spLocks noGrp="1"/>
          </p:cNvSpPr>
          <p:nvPr>
            <p:ph type="sldNum" sz="quarter" idx="12"/>
          </p:nvPr>
        </p:nvSpPr>
        <p:spPr/>
        <p:txBody>
          <a:bodyPr/>
          <a:lstStyle>
            <a:lvl1pPr>
              <a:defRPr>
                <a:solidFill>
                  <a:schemeClr val="bg1"/>
                </a:solidFill>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349368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idx="1"/>
          </p:nvPr>
        </p:nvSpPr>
        <p:spPr>
          <a:xfrm>
            <a:off x="838200" y="1825625"/>
            <a:ext cx="10515600" cy="3986214"/>
          </a:xfrm>
        </p:spPr>
        <p:txBody>
          <a:bodyPr/>
          <a:lstStyle>
            <a:lvl1pPr>
              <a:buClr>
                <a:srgbClr val="E66728"/>
              </a:buClr>
              <a:defRPr/>
            </a:lvl1pPr>
            <a:lvl2pPr>
              <a:buClr>
                <a:srgbClr val="E66728"/>
              </a:buClr>
              <a:defRPr/>
            </a:lvl2pPr>
            <a:lvl3pPr>
              <a:buClr>
                <a:srgbClr val="E66728"/>
              </a:buClr>
              <a:defRPr/>
            </a:lvl3pPr>
            <a:lvl4pPr>
              <a:buClr>
                <a:srgbClr val="E66728"/>
              </a:buClr>
              <a:defRPr/>
            </a:lvl4pPr>
            <a:lvl5pPr>
              <a:buClr>
                <a:srgbClr val="E66728"/>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4" name="Platshållare för datum 3">
            <a:extLst>
              <a:ext uri="{FF2B5EF4-FFF2-40B4-BE49-F238E27FC236}">
                <a16:creationId xmlns:a16="http://schemas.microsoft.com/office/drawing/2014/main" id="{54508267-213E-5941-BD37-4B3022BB5DEB}"/>
              </a:ext>
            </a:extLst>
          </p:cNvPr>
          <p:cNvSpPr>
            <a:spLocks noGrp="1"/>
          </p:cNvSpPr>
          <p:nvPr>
            <p:ph type="dt" sz="half" idx="10"/>
          </p:nvPr>
        </p:nvSpPr>
        <p:spPr/>
        <p:txBody>
          <a:bodyPr/>
          <a:lstStyle/>
          <a:p>
            <a:fld id="{5DEAD33C-CBC5-419C-BDB8-5F0598D5FE49}" type="datetimeFigureOut">
              <a:rPr lang="sv-SE" smtClean="0"/>
              <a:t>2022-04-07</a:t>
            </a:fld>
            <a:endParaRPr lang="sv-SE"/>
          </a:p>
        </p:txBody>
      </p:sp>
      <p:sp>
        <p:nvSpPr>
          <p:cNvPr id="5" name="Platshållare för sidfot 4">
            <a:extLst>
              <a:ext uri="{FF2B5EF4-FFF2-40B4-BE49-F238E27FC236}">
                <a16:creationId xmlns:a16="http://schemas.microsoft.com/office/drawing/2014/main" id="{116E3457-B94C-7B48-89AC-94AA173410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EC3C69-F937-A84D-924C-7DE0C7B05409}"/>
              </a:ext>
            </a:extLst>
          </p:cNvPr>
          <p:cNvSpPr>
            <a:spLocks noGrp="1"/>
          </p:cNvSpPr>
          <p:nvPr>
            <p:ph type="sldNum" sz="quarter" idx="12"/>
          </p:nvPr>
        </p:nvSpPr>
        <p:spPr/>
        <p:txBody>
          <a:bodyPr/>
          <a:lstStyle/>
          <a:p>
            <a:fld id="{9815529C-EB0F-4578-A8FE-4B392E769A47}" type="slidenum">
              <a:rPr lang="sv-SE" smtClean="0"/>
              <a:t>‹#›</a:t>
            </a:fld>
            <a:endParaRPr lang="sv-SE"/>
          </a:p>
        </p:txBody>
      </p:sp>
    </p:spTree>
    <p:extLst>
      <p:ext uri="{BB962C8B-B14F-4D97-AF65-F5344CB8AC3E}">
        <p14:creationId xmlns:p14="http://schemas.microsoft.com/office/powerpoint/2010/main" val="922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11" name="Rectangle 10"/>
          <p:cNvSpPr/>
          <p:nvPr userDrawn="1"/>
        </p:nvSpPr>
        <p:spPr>
          <a:xfrm>
            <a:off x="0" y="0"/>
            <a:ext cx="6133672" cy="6858000"/>
          </a:xfrm>
          <a:prstGeom prst="rect">
            <a:avLst/>
          </a:prstGeom>
          <a:solidFill>
            <a:srgbClr val="E6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Title 1"/>
          <p:cNvSpPr>
            <a:spLocks noGrp="1"/>
          </p:cNvSpPr>
          <p:nvPr>
            <p:ph type="title"/>
          </p:nvPr>
        </p:nvSpPr>
        <p:spPr>
          <a:xfrm>
            <a:off x="626724" y="2486591"/>
            <a:ext cx="4624227" cy="1536332"/>
          </a:xfrm>
        </p:spPr>
        <p:txBody>
          <a:bodyPr>
            <a:normAutofit/>
          </a:bodyPr>
          <a:lstStyle>
            <a:lvl1pPr>
              <a:defRPr sz="2400">
                <a:solidFill>
                  <a:schemeClr val="bg1"/>
                </a:solidFill>
              </a:defRPr>
            </a:lvl1pPr>
          </a:lstStyle>
          <a:p>
            <a:r>
              <a:rPr lang="sv-SE"/>
              <a:t>Klicka här för att ändra mall för rubrikformat</a:t>
            </a:r>
          </a:p>
        </p:txBody>
      </p:sp>
      <p:sp>
        <p:nvSpPr>
          <p:cNvPr id="13" name="Content Placeholder 2"/>
          <p:cNvSpPr>
            <a:spLocks noGrp="1"/>
          </p:cNvSpPr>
          <p:nvPr>
            <p:ph idx="1"/>
          </p:nvPr>
        </p:nvSpPr>
        <p:spPr>
          <a:xfrm>
            <a:off x="6729573" y="1191804"/>
            <a:ext cx="4624227" cy="4620037"/>
          </a:xfrm>
        </p:spPr>
        <p:txBody>
          <a:bodyPr/>
          <a:lstStyle>
            <a:lvl1pPr>
              <a:buClr>
                <a:srgbClr val="E66728"/>
              </a:buClr>
              <a:defRPr>
                <a:solidFill>
                  <a:schemeClr val="tx1"/>
                </a:solidFill>
              </a:defRPr>
            </a:lvl1pPr>
            <a:lvl2pPr>
              <a:buClr>
                <a:srgbClr val="E66728"/>
              </a:buClr>
              <a:defRPr>
                <a:solidFill>
                  <a:schemeClr val="tx1"/>
                </a:solidFill>
              </a:defRPr>
            </a:lvl2pPr>
            <a:lvl3pPr>
              <a:buClr>
                <a:srgbClr val="E66728"/>
              </a:buClr>
              <a:defRPr>
                <a:solidFill>
                  <a:schemeClr val="tx1"/>
                </a:solidFill>
              </a:defRPr>
            </a:lvl3pPr>
            <a:lvl4pPr>
              <a:buClr>
                <a:srgbClr val="E66728"/>
              </a:buClr>
              <a:defRPr>
                <a:solidFill>
                  <a:schemeClr val="tx1"/>
                </a:solidFill>
              </a:defRPr>
            </a:lvl4pPr>
            <a:lvl5pPr>
              <a:buClr>
                <a:srgbClr val="E66728"/>
              </a:buCl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datum 1">
            <a:extLst>
              <a:ext uri="{FF2B5EF4-FFF2-40B4-BE49-F238E27FC236}">
                <a16:creationId xmlns:a16="http://schemas.microsoft.com/office/drawing/2014/main" id="{6C99B636-6A5E-5C46-A32A-02FE98BDF91C}"/>
              </a:ext>
            </a:extLst>
          </p:cNvPr>
          <p:cNvSpPr>
            <a:spLocks noGrp="1"/>
          </p:cNvSpPr>
          <p:nvPr>
            <p:ph type="dt" sz="half" idx="10"/>
          </p:nvPr>
        </p:nvSpPr>
        <p:spPr/>
        <p:txBody>
          <a:bodyPr/>
          <a:lstStyle>
            <a:lvl1pPr>
              <a:defRPr>
                <a:solidFill>
                  <a:schemeClr val="tx1"/>
                </a:solidFill>
              </a:defRPr>
            </a:lvl1pPr>
          </a:lstStyle>
          <a:p>
            <a:fld id="{5DEAD33C-CBC5-419C-BDB8-5F0598D5FE49}" type="datetimeFigureOut">
              <a:rPr lang="sv-SE" smtClean="0"/>
              <a:pPr/>
              <a:t>2022-04-07</a:t>
            </a:fld>
            <a:endParaRPr lang="sv-SE"/>
          </a:p>
        </p:txBody>
      </p:sp>
      <p:sp>
        <p:nvSpPr>
          <p:cNvPr id="3" name="Platshållare för sidfot 2">
            <a:extLst>
              <a:ext uri="{FF2B5EF4-FFF2-40B4-BE49-F238E27FC236}">
                <a16:creationId xmlns:a16="http://schemas.microsoft.com/office/drawing/2014/main" id="{4CF64BA4-FA87-C64C-BAFD-1516DBB8A229}"/>
              </a:ext>
            </a:extLst>
          </p:cNvPr>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bildnummer 3">
            <a:extLst>
              <a:ext uri="{FF2B5EF4-FFF2-40B4-BE49-F238E27FC236}">
                <a16:creationId xmlns:a16="http://schemas.microsoft.com/office/drawing/2014/main" id="{27B76259-CD74-1349-8277-5095755951C6}"/>
              </a:ext>
            </a:extLst>
          </p:cNvPr>
          <p:cNvSpPr>
            <a:spLocks noGrp="1"/>
          </p:cNvSpPr>
          <p:nvPr>
            <p:ph type="sldNum" sz="quarter" idx="12"/>
          </p:nvPr>
        </p:nvSpPr>
        <p:spPr/>
        <p:txBody>
          <a:bodyPr/>
          <a:lstStyle>
            <a:lvl1pPr>
              <a:defRPr>
                <a:solidFill>
                  <a:schemeClr val="tx1"/>
                </a:solidFill>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34934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11" name="Rectangle 10"/>
          <p:cNvSpPr/>
          <p:nvPr userDrawn="1"/>
        </p:nvSpPr>
        <p:spPr>
          <a:xfrm>
            <a:off x="0" y="0"/>
            <a:ext cx="6133672" cy="6858000"/>
          </a:xfrm>
          <a:prstGeom prst="rect">
            <a:avLst/>
          </a:prstGeom>
          <a:solidFill>
            <a:srgbClr val="4A6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Title 1"/>
          <p:cNvSpPr>
            <a:spLocks noGrp="1"/>
          </p:cNvSpPr>
          <p:nvPr>
            <p:ph type="title"/>
          </p:nvPr>
        </p:nvSpPr>
        <p:spPr>
          <a:xfrm>
            <a:off x="626724" y="2486591"/>
            <a:ext cx="4624227" cy="1536332"/>
          </a:xfrm>
        </p:spPr>
        <p:txBody>
          <a:bodyPr>
            <a:normAutofit/>
          </a:bodyPr>
          <a:lstStyle>
            <a:lvl1pPr>
              <a:defRPr sz="2400">
                <a:solidFill>
                  <a:schemeClr val="bg1"/>
                </a:solidFill>
              </a:defRPr>
            </a:lvl1pPr>
          </a:lstStyle>
          <a:p>
            <a:r>
              <a:rPr lang="sv-SE"/>
              <a:t>Klicka här för att ändra mall för rubrikformat</a:t>
            </a:r>
          </a:p>
        </p:txBody>
      </p:sp>
      <p:sp>
        <p:nvSpPr>
          <p:cNvPr id="13" name="Content Placeholder 2"/>
          <p:cNvSpPr>
            <a:spLocks noGrp="1"/>
          </p:cNvSpPr>
          <p:nvPr>
            <p:ph idx="1"/>
          </p:nvPr>
        </p:nvSpPr>
        <p:spPr>
          <a:xfrm>
            <a:off x="6729573" y="1191804"/>
            <a:ext cx="4624227" cy="4620037"/>
          </a:xfrm>
        </p:spPr>
        <p:txBody>
          <a:bodyPr/>
          <a:lstStyle>
            <a:lvl1pPr>
              <a:buClr>
                <a:srgbClr val="4A606D"/>
              </a:buClr>
              <a:defRPr>
                <a:solidFill>
                  <a:schemeClr val="tx1"/>
                </a:solidFill>
              </a:defRPr>
            </a:lvl1pPr>
            <a:lvl2pPr>
              <a:buClr>
                <a:srgbClr val="4A606D"/>
              </a:buClr>
              <a:defRPr>
                <a:solidFill>
                  <a:schemeClr val="tx1"/>
                </a:solidFill>
              </a:defRPr>
            </a:lvl2pPr>
            <a:lvl3pPr>
              <a:buClr>
                <a:srgbClr val="4A606D"/>
              </a:buClr>
              <a:defRPr>
                <a:solidFill>
                  <a:schemeClr val="tx1"/>
                </a:solidFill>
              </a:defRPr>
            </a:lvl3pPr>
            <a:lvl4pPr>
              <a:buClr>
                <a:srgbClr val="4A606D"/>
              </a:buClr>
              <a:defRPr>
                <a:solidFill>
                  <a:schemeClr val="tx1"/>
                </a:solidFill>
              </a:defRPr>
            </a:lvl4pPr>
            <a:lvl5pPr>
              <a:buClr>
                <a:srgbClr val="4A606D"/>
              </a:buCl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datum 1">
            <a:extLst>
              <a:ext uri="{FF2B5EF4-FFF2-40B4-BE49-F238E27FC236}">
                <a16:creationId xmlns:a16="http://schemas.microsoft.com/office/drawing/2014/main" id="{548AB371-DDA1-AB40-8E0B-A2B178DE7C65}"/>
              </a:ext>
            </a:extLst>
          </p:cNvPr>
          <p:cNvSpPr>
            <a:spLocks noGrp="1"/>
          </p:cNvSpPr>
          <p:nvPr>
            <p:ph type="dt" sz="half" idx="10"/>
          </p:nvPr>
        </p:nvSpPr>
        <p:spPr/>
        <p:txBody>
          <a:bodyPr/>
          <a:lstStyle>
            <a:lvl1pPr>
              <a:defRPr>
                <a:solidFill>
                  <a:schemeClr val="tx1"/>
                </a:solidFill>
              </a:defRPr>
            </a:lvl1pPr>
          </a:lstStyle>
          <a:p>
            <a:fld id="{5DEAD33C-CBC5-419C-BDB8-5F0598D5FE49}" type="datetimeFigureOut">
              <a:rPr lang="sv-SE" smtClean="0"/>
              <a:pPr/>
              <a:t>2022-04-07</a:t>
            </a:fld>
            <a:endParaRPr lang="sv-SE"/>
          </a:p>
        </p:txBody>
      </p:sp>
      <p:sp>
        <p:nvSpPr>
          <p:cNvPr id="3" name="Platshållare för sidfot 2">
            <a:extLst>
              <a:ext uri="{FF2B5EF4-FFF2-40B4-BE49-F238E27FC236}">
                <a16:creationId xmlns:a16="http://schemas.microsoft.com/office/drawing/2014/main" id="{F087CA49-D7F3-AB46-A907-F5AAC7EA5E4D}"/>
              </a:ext>
            </a:extLst>
          </p:cNvPr>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bildnummer 3">
            <a:extLst>
              <a:ext uri="{FF2B5EF4-FFF2-40B4-BE49-F238E27FC236}">
                <a16:creationId xmlns:a16="http://schemas.microsoft.com/office/drawing/2014/main" id="{C5CCF842-D757-DF4E-AFE8-3B4D879507E8}"/>
              </a:ext>
            </a:extLst>
          </p:cNvPr>
          <p:cNvSpPr>
            <a:spLocks noGrp="1"/>
          </p:cNvSpPr>
          <p:nvPr>
            <p:ph type="sldNum" sz="quarter" idx="12"/>
          </p:nvPr>
        </p:nvSpPr>
        <p:spPr/>
        <p:txBody>
          <a:bodyPr/>
          <a:lstStyle>
            <a:lvl1pPr>
              <a:defRPr>
                <a:solidFill>
                  <a:schemeClr val="tx1"/>
                </a:solidFill>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17827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11" name="Rectangle 10"/>
          <p:cNvSpPr/>
          <p:nvPr userDrawn="1"/>
        </p:nvSpPr>
        <p:spPr>
          <a:xfrm>
            <a:off x="0" y="0"/>
            <a:ext cx="6133672" cy="6858000"/>
          </a:xfrm>
          <a:prstGeom prst="rect">
            <a:avLst/>
          </a:prstGeom>
          <a:solidFill>
            <a:srgbClr val="839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Title 1"/>
          <p:cNvSpPr>
            <a:spLocks noGrp="1"/>
          </p:cNvSpPr>
          <p:nvPr>
            <p:ph type="title"/>
          </p:nvPr>
        </p:nvSpPr>
        <p:spPr>
          <a:xfrm>
            <a:off x="626724" y="2486591"/>
            <a:ext cx="4624227" cy="1536332"/>
          </a:xfrm>
        </p:spPr>
        <p:txBody>
          <a:bodyPr>
            <a:normAutofit/>
          </a:bodyPr>
          <a:lstStyle>
            <a:lvl1pPr>
              <a:defRPr sz="2400">
                <a:solidFill>
                  <a:schemeClr val="bg1"/>
                </a:solidFill>
              </a:defRPr>
            </a:lvl1pPr>
          </a:lstStyle>
          <a:p>
            <a:r>
              <a:rPr lang="sv-SE"/>
              <a:t>Klicka här för att ändra mall för rubrikformat</a:t>
            </a:r>
          </a:p>
        </p:txBody>
      </p:sp>
      <p:sp>
        <p:nvSpPr>
          <p:cNvPr id="13" name="Content Placeholder 2"/>
          <p:cNvSpPr>
            <a:spLocks noGrp="1"/>
          </p:cNvSpPr>
          <p:nvPr>
            <p:ph idx="1"/>
          </p:nvPr>
        </p:nvSpPr>
        <p:spPr>
          <a:xfrm>
            <a:off x="6729573" y="1191804"/>
            <a:ext cx="4624227" cy="4620037"/>
          </a:xfrm>
        </p:spPr>
        <p:txBody>
          <a:bodyPr/>
          <a:lstStyle>
            <a:lvl1pPr marL="342900" indent="-342900">
              <a:buClr>
                <a:srgbClr val="839B7A"/>
              </a:buClr>
              <a:buFont typeface="Arial" panose="020B0604020202020204" pitchFamily="34" charset="0"/>
              <a:buChar char="•"/>
              <a:defRPr>
                <a:solidFill>
                  <a:schemeClr val="tx1"/>
                </a:solidFill>
              </a:defRPr>
            </a:lvl1pPr>
            <a:lvl2pPr marL="600075" indent="-257175">
              <a:buClr>
                <a:srgbClr val="839B7A"/>
              </a:buClr>
              <a:buFont typeface="Arial" panose="020B0604020202020204" pitchFamily="34" charset="0"/>
              <a:buChar char="•"/>
              <a:defRPr>
                <a:solidFill>
                  <a:schemeClr val="tx1"/>
                </a:solidFill>
              </a:defRPr>
            </a:lvl2pPr>
            <a:lvl3pPr marL="942975" indent="-257175">
              <a:buClr>
                <a:srgbClr val="839B7A"/>
              </a:buClr>
              <a:buFont typeface="Arial" panose="020B0604020202020204" pitchFamily="34" charset="0"/>
              <a:buChar char="•"/>
              <a:defRPr>
                <a:solidFill>
                  <a:schemeClr val="tx1"/>
                </a:solidFill>
              </a:defRPr>
            </a:lvl3pPr>
            <a:lvl4pPr marL="1243013" indent="-214313">
              <a:buClr>
                <a:srgbClr val="839B7A"/>
              </a:buClr>
              <a:buFont typeface="Arial" panose="020B0604020202020204" pitchFamily="34" charset="0"/>
              <a:buChar char="•"/>
              <a:defRPr>
                <a:solidFill>
                  <a:schemeClr val="tx1"/>
                </a:solidFill>
              </a:defRPr>
            </a:lvl4pPr>
            <a:lvl5pPr marL="1585913" indent="-214313">
              <a:buClr>
                <a:srgbClr val="839B7A"/>
              </a:buClr>
              <a:buFont typeface="Arial" panose="020B0604020202020204" pitchFamily="34" charset="0"/>
              <a:buChar cha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datum 1">
            <a:extLst>
              <a:ext uri="{FF2B5EF4-FFF2-40B4-BE49-F238E27FC236}">
                <a16:creationId xmlns:a16="http://schemas.microsoft.com/office/drawing/2014/main" id="{DBE38517-67D0-6F49-B682-97BC55F04D15}"/>
              </a:ext>
            </a:extLst>
          </p:cNvPr>
          <p:cNvSpPr>
            <a:spLocks noGrp="1"/>
          </p:cNvSpPr>
          <p:nvPr>
            <p:ph type="dt" sz="half" idx="10"/>
          </p:nvPr>
        </p:nvSpPr>
        <p:spPr/>
        <p:txBody>
          <a:bodyPr/>
          <a:lstStyle>
            <a:lvl1pPr>
              <a:defRPr>
                <a:solidFill>
                  <a:schemeClr val="tx1"/>
                </a:solidFill>
              </a:defRPr>
            </a:lvl1pPr>
          </a:lstStyle>
          <a:p>
            <a:fld id="{5DEAD33C-CBC5-419C-BDB8-5F0598D5FE49}" type="datetimeFigureOut">
              <a:rPr lang="sv-SE" smtClean="0"/>
              <a:pPr/>
              <a:t>2022-04-07</a:t>
            </a:fld>
            <a:endParaRPr lang="sv-SE"/>
          </a:p>
        </p:txBody>
      </p:sp>
      <p:sp>
        <p:nvSpPr>
          <p:cNvPr id="3" name="Platshållare för sidfot 2">
            <a:extLst>
              <a:ext uri="{FF2B5EF4-FFF2-40B4-BE49-F238E27FC236}">
                <a16:creationId xmlns:a16="http://schemas.microsoft.com/office/drawing/2014/main" id="{3BDF03BF-53B9-F549-990C-234347D9C6EA}"/>
              </a:ext>
            </a:extLst>
          </p:cNvPr>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bildnummer 3">
            <a:extLst>
              <a:ext uri="{FF2B5EF4-FFF2-40B4-BE49-F238E27FC236}">
                <a16:creationId xmlns:a16="http://schemas.microsoft.com/office/drawing/2014/main" id="{14D9190D-C731-6447-B876-511F5FB1E77A}"/>
              </a:ext>
            </a:extLst>
          </p:cNvPr>
          <p:cNvSpPr>
            <a:spLocks noGrp="1"/>
          </p:cNvSpPr>
          <p:nvPr>
            <p:ph type="sldNum" sz="quarter" idx="12"/>
          </p:nvPr>
        </p:nvSpPr>
        <p:spPr/>
        <p:txBody>
          <a:bodyPr/>
          <a:lstStyle>
            <a:lvl1pPr>
              <a:defRPr>
                <a:solidFill>
                  <a:schemeClr val="tx1"/>
                </a:solidFill>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62351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sv-SE"/>
              <a:t>Klicka här för att ändra mall för rubrikformat</a:t>
            </a:r>
          </a:p>
        </p:txBody>
      </p:sp>
      <p:sp>
        <p:nvSpPr>
          <p:cNvPr id="3" name="Text Placeholder 2"/>
          <p:cNvSpPr>
            <a:spLocks noGrp="1"/>
          </p:cNvSpPr>
          <p:nvPr>
            <p:ph type="body" idx="1" hasCustomPrompt="1"/>
          </p:nvPr>
        </p:nvSpPr>
        <p:spPr>
          <a:xfrm>
            <a:off x="839789" y="1681163"/>
            <a:ext cx="5157787" cy="823912"/>
          </a:xfrm>
        </p:spPr>
        <p:txBody>
          <a:bodyPr anchor="t"/>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382017"/>
          </a:xfrm>
        </p:spPr>
        <p:txBody>
          <a:bodyPr/>
          <a:lstStyle>
            <a:lvl1pPr>
              <a:buClr>
                <a:srgbClr val="E66728"/>
              </a:buClr>
              <a:defRPr sz="1800"/>
            </a:lvl1pPr>
            <a:lvl2pPr>
              <a:buClr>
                <a:srgbClr val="E66728"/>
              </a:buClr>
              <a:defRPr/>
            </a:lvl2pPr>
            <a:lvl3pPr>
              <a:buClr>
                <a:srgbClr val="E66728"/>
              </a:buClr>
              <a:defRPr/>
            </a:lvl3pPr>
            <a:lvl4pPr>
              <a:buClr>
                <a:srgbClr val="E66728"/>
              </a:buClr>
              <a:defRPr/>
            </a:lvl4pPr>
            <a:lvl5pPr>
              <a:buClr>
                <a:srgbClr val="E66728"/>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Text Placeholder 4"/>
          <p:cNvSpPr>
            <a:spLocks noGrp="1"/>
          </p:cNvSpPr>
          <p:nvPr>
            <p:ph type="body" sz="quarter" idx="3" hasCustomPrompt="1"/>
          </p:nvPr>
        </p:nvSpPr>
        <p:spPr>
          <a:xfrm>
            <a:off x="6172201" y="1681163"/>
            <a:ext cx="5183188" cy="823912"/>
          </a:xfrm>
        </p:spPr>
        <p:txBody>
          <a:bodyPr anchor="t"/>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382017"/>
          </a:xfrm>
        </p:spPr>
        <p:txBody>
          <a:bodyPr/>
          <a:lstStyle>
            <a:lvl1pPr>
              <a:buClr>
                <a:srgbClr val="E66728"/>
              </a:buClr>
              <a:defRPr sz="1800"/>
            </a:lvl1pPr>
            <a:lvl2pPr>
              <a:buClr>
                <a:srgbClr val="E66728"/>
              </a:buClr>
              <a:defRPr/>
            </a:lvl2pPr>
            <a:lvl3pPr>
              <a:buClr>
                <a:srgbClr val="E66728"/>
              </a:buClr>
              <a:defRPr/>
            </a:lvl3pPr>
            <a:lvl4pPr>
              <a:buClr>
                <a:srgbClr val="E66728"/>
              </a:buClr>
              <a:defRPr/>
            </a:lvl4pPr>
            <a:lvl5pPr>
              <a:buClr>
                <a:srgbClr val="E66728"/>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8610" y="5995462"/>
            <a:ext cx="542391" cy="542390"/>
          </a:xfrm>
          <a:prstGeom prst="rect">
            <a:avLst/>
          </a:prstGeom>
        </p:spPr>
      </p:pic>
      <p:sp>
        <p:nvSpPr>
          <p:cNvPr id="7" name="Platshållare för datum 6">
            <a:extLst>
              <a:ext uri="{FF2B5EF4-FFF2-40B4-BE49-F238E27FC236}">
                <a16:creationId xmlns:a16="http://schemas.microsoft.com/office/drawing/2014/main" id="{119C189C-92ED-3745-8D4A-98A1C0BC92B0}"/>
              </a:ext>
            </a:extLst>
          </p:cNvPr>
          <p:cNvSpPr>
            <a:spLocks noGrp="1"/>
          </p:cNvSpPr>
          <p:nvPr>
            <p:ph type="dt" sz="half" idx="10"/>
          </p:nvPr>
        </p:nvSpPr>
        <p:spPr/>
        <p:txBody>
          <a:bodyPr/>
          <a:lstStyle/>
          <a:p>
            <a:fld id="{5DEAD33C-CBC5-419C-BDB8-5F0598D5FE49}" type="datetimeFigureOut">
              <a:rPr lang="sv-SE" smtClean="0"/>
              <a:t>2022-04-07</a:t>
            </a:fld>
            <a:endParaRPr lang="sv-SE"/>
          </a:p>
        </p:txBody>
      </p:sp>
      <p:sp>
        <p:nvSpPr>
          <p:cNvPr id="8" name="Platshållare för sidfot 7">
            <a:extLst>
              <a:ext uri="{FF2B5EF4-FFF2-40B4-BE49-F238E27FC236}">
                <a16:creationId xmlns:a16="http://schemas.microsoft.com/office/drawing/2014/main" id="{81569C09-3DEE-8C4F-A663-18ABFB367E0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2757804-FEFC-CE48-A564-3C93FB5F1F3A}"/>
              </a:ext>
            </a:extLst>
          </p:cNvPr>
          <p:cNvSpPr>
            <a:spLocks noGrp="1"/>
          </p:cNvSpPr>
          <p:nvPr>
            <p:ph type="sldNum" sz="quarter" idx="12"/>
          </p:nvPr>
        </p:nvSpPr>
        <p:spPr/>
        <p:txBody>
          <a:bodyPr/>
          <a:lstStyle/>
          <a:p>
            <a:fld id="{9815529C-EB0F-4578-A8FE-4B392E769A47}" type="slidenum">
              <a:rPr lang="sv-SE" smtClean="0"/>
              <a:pPr/>
              <a:t>‹#›</a:t>
            </a:fld>
            <a:endParaRPr lang="sv-SE"/>
          </a:p>
        </p:txBody>
      </p:sp>
    </p:spTree>
    <p:extLst>
      <p:ext uri="{BB962C8B-B14F-4D97-AF65-F5344CB8AC3E}">
        <p14:creationId xmlns:p14="http://schemas.microsoft.com/office/powerpoint/2010/main" val="284394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Text Placeholder 2"/>
          <p:cNvSpPr>
            <a:spLocks noGrp="1"/>
          </p:cNvSpPr>
          <p:nvPr>
            <p:ph type="body" idx="1"/>
          </p:nvPr>
        </p:nvSpPr>
        <p:spPr>
          <a:xfrm>
            <a:off x="838200" y="1825627"/>
            <a:ext cx="10515600" cy="411797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838202" y="6207264"/>
            <a:ext cx="1646583"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EAD33C-CBC5-419C-BDB8-5F0598D5FE49}" type="datetimeFigureOut">
              <a:rPr lang="sv-SE" smtClean="0"/>
              <a:t>2022-04-07</a:t>
            </a:fld>
            <a:endParaRPr lang="sv-SE"/>
          </a:p>
        </p:txBody>
      </p:sp>
      <p:sp>
        <p:nvSpPr>
          <p:cNvPr id="5" name="Footer Placeholder 4"/>
          <p:cNvSpPr>
            <a:spLocks noGrp="1"/>
          </p:cNvSpPr>
          <p:nvPr>
            <p:ph type="ftr" sz="quarter" idx="3"/>
          </p:nvPr>
        </p:nvSpPr>
        <p:spPr>
          <a:xfrm>
            <a:off x="2567609" y="6207264"/>
            <a:ext cx="7580243" cy="365125"/>
          </a:xfrm>
          <a:prstGeom prst="rect">
            <a:avLst/>
          </a:prstGeom>
        </p:spPr>
        <p:txBody>
          <a:bodyPr vert="horz" lIns="91440" tIns="45720" rIns="91440" bIns="45720" rtlCol="0" anchor="ctr"/>
          <a:lstStyle>
            <a:lvl1pPr algn="ctr">
              <a:defRPr sz="900">
                <a:solidFill>
                  <a:schemeClr val="tx1">
                    <a:tint val="75000"/>
                  </a:schemeClr>
                </a:solidFill>
                <a:latin typeface="Poppins Latin" pitchFamily="2" charset="77"/>
              </a:defRPr>
            </a:lvl1pPr>
          </a:lstStyle>
          <a:p>
            <a:endParaRPr lang="sv-SE"/>
          </a:p>
        </p:txBody>
      </p:sp>
      <p:sp>
        <p:nvSpPr>
          <p:cNvPr id="6" name="Slide Number Placeholder 5"/>
          <p:cNvSpPr>
            <a:spLocks noGrp="1"/>
          </p:cNvSpPr>
          <p:nvPr>
            <p:ph type="sldNum" sz="quarter" idx="4"/>
          </p:nvPr>
        </p:nvSpPr>
        <p:spPr>
          <a:xfrm>
            <a:off x="10277061" y="6207264"/>
            <a:ext cx="818323" cy="365125"/>
          </a:xfrm>
          <a:prstGeom prst="rect">
            <a:avLst/>
          </a:prstGeom>
        </p:spPr>
        <p:txBody>
          <a:bodyPr vert="horz" lIns="91440" tIns="45720" rIns="91440" bIns="45720" rtlCol="0" anchor="ctr"/>
          <a:lstStyle>
            <a:lvl1pPr algn="r">
              <a:defRPr sz="900">
                <a:solidFill>
                  <a:schemeClr val="tx1">
                    <a:tint val="75000"/>
                  </a:schemeClr>
                </a:solidFill>
                <a:latin typeface="Poppins Latin" pitchFamily="2" charset="77"/>
              </a:defRPr>
            </a:lvl1pPr>
          </a:lstStyle>
          <a:p>
            <a:fld id="{9815529C-EB0F-4578-A8FE-4B392E769A47}" type="slidenum">
              <a:rPr lang="sv-SE" smtClean="0"/>
              <a:pPr/>
              <a:t>‹#›</a:t>
            </a:fld>
            <a:endParaRPr lang="sv-SE"/>
          </a:p>
        </p:txBody>
      </p:sp>
    </p:spTree>
    <p:extLst>
      <p:ext uri="{BB962C8B-B14F-4D97-AF65-F5344CB8AC3E}">
        <p14:creationId xmlns:p14="http://schemas.microsoft.com/office/powerpoint/2010/main" val="356409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 id="2147483651" r:id="rId6"/>
    <p:sldLayoutId id="2147483663" r:id="rId7"/>
    <p:sldLayoutId id="2147483664" r:id="rId8"/>
    <p:sldLayoutId id="2147483653" r:id="rId9"/>
    <p:sldLayoutId id="2147483654" r:id="rId10"/>
    <p:sldLayoutId id="2147483655" r:id="rId11"/>
  </p:sldLayoutIdLst>
  <p:txStyles>
    <p:titleStyle>
      <a:lvl1pPr algn="l" defTabSz="685800" rtl="0" eaLnBrk="1" latinLnBrk="0" hangingPunct="1">
        <a:lnSpc>
          <a:spcPct val="90000"/>
        </a:lnSpc>
        <a:spcBef>
          <a:spcPct val="0"/>
        </a:spcBef>
        <a:buNone/>
        <a:defRPr sz="3300" kern="1200">
          <a:solidFill>
            <a:srgbClr val="E66728"/>
          </a:solidFill>
          <a:latin typeface="Zona Pro" panose="02010A03040002020004" pitchFamily="50" charset="0"/>
          <a:ea typeface="+mj-ea"/>
          <a:cs typeface="+mj-cs"/>
        </a:defRPr>
      </a:lvl1pPr>
    </p:titleStyle>
    <p:bodyStyle>
      <a:lvl1pPr marL="171450" indent="-171450" algn="l" defTabSz="685800" rtl="0" eaLnBrk="1" latinLnBrk="0" hangingPunct="1">
        <a:lnSpc>
          <a:spcPct val="90000"/>
        </a:lnSpc>
        <a:spcBef>
          <a:spcPts val="750"/>
        </a:spcBef>
        <a:buClr>
          <a:srgbClr val="E66728"/>
        </a:buClr>
        <a:buFont typeface="Arial" panose="020B0604020202020204" pitchFamily="34" charset="0"/>
        <a:buChar char="•"/>
        <a:defRPr sz="2100" kern="1200">
          <a:solidFill>
            <a:schemeClr val="tx1"/>
          </a:solidFill>
          <a:latin typeface="Poppins" panose="00000500000000000000" pitchFamily="2" charset="0"/>
          <a:ea typeface="+mn-ea"/>
          <a:cs typeface="Poppins" panose="00000500000000000000" pitchFamily="2" charset="0"/>
        </a:defRPr>
      </a:lvl1pPr>
      <a:lvl2pPr marL="514350" indent="-171450" algn="l" defTabSz="685800" rtl="0" eaLnBrk="1" latinLnBrk="0" hangingPunct="1">
        <a:lnSpc>
          <a:spcPct val="90000"/>
        </a:lnSpc>
        <a:spcBef>
          <a:spcPts val="375"/>
        </a:spcBef>
        <a:buClr>
          <a:srgbClr val="E66728"/>
        </a:buClr>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2pPr>
      <a:lvl3pPr marL="857250" indent="-171450" algn="l" defTabSz="685800" rtl="0" eaLnBrk="1" latinLnBrk="0" hangingPunct="1">
        <a:lnSpc>
          <a:spcPct val="90000"/>
        </a:lnSpc>
        <a:spcBef>
          <a:spcPts val="375"/>
        </a:spcBef>
        <a:buClr>
          <a:srgbClr val="E66728"/>
        </a:buClr>
        <a:buFont typeface="Arial" panose="020B0604020202020204" pitchFamily="34" charset="0"/>
        <a:buChar char="•"/>
        <a:defRPr sz="1500" kern="1200">
          <a:solidFill>
            <a:schemeClr val="tx1"/>
          </a:solidFill>
          <a:latin typeface="Poppins" panose="00000500000000000000" pitchFamily="2" charset="0"/>
          <a:ea typeface="+mn-ea"/>
          <a:cs typeface="Poppins" panose="00000500000000000000" pitchFamily="2" charset="0"/>
        </a:defRPr>
      </a:lvl3pPr>
      <a:lvl4pPr marL="1200150" indent="-171450" algn="l" defTabSz="685800" rtl="0" eaLnBrk="1" latinLnBrk="0" hangingPunct="1">
        <a:lnSpc>
          <a:spcPct val="90000"/>
        </a:lnSpc>
        <a:spcBef>
          <a:spcPts val="375"/>
        </a:spcBef>
        <a:buClr>
          <a:srgbClr val="E66728"/>
        </a:buClr>
        <a:buFont typeface="Arial" panose="020B0604020202020204" pitchFamily="34" charset="0"/>
        <a:buChar char="•"/>
        <a:defRPr sz="1350" kern="1200">
          <a:solidFill>
            <a:schemeClr val="tx1"/>
          </a:solidFill>
          <a:latin typeface="Poppins" panose="00000500000000000000" pitchFamily="2" charset="0"/>
          <a:ea typeface="+mn-ea"/>
          <a:cs typeface="Poppins" panose="00000500000000000000" pitchFamily="2" charset="0"/>
        </a:defRPr>
      </a:lvl4pPr>
      <a:lvl5pPr marL="1543050" indent="-171450" algn="l" defTabSz="685800" rtl="0" eaLnBrk="1" latinLnBrk="0" hangingPunct="1">
        <a:lnSpc>
          <a:spcPct val="90000"/>
        </a:lnSpc>
        <a:spcBef>
          <a:spcPts val="375"/>
        </a:spcBef>
        <a:buClr>
          <a:srgbClr val="E66728"/>
        </a:buClr>
        <a:buFont typeface="Arial" panose="020B0604020202020204" pitchFamily="34" charset="0"/>
        <a:buChar char="•"/>
        <a:defRPr sz="1350" kern="1200">
          <a:solidFill>
            <a:schemeClr val="tx1"/>
          </a:solidFill>
          <a:latin typeface="Poppins" panose="00000500000000000000" pitchFamily="2" charset="0"/>
          <a:ea typeface="+mn-ea"/>
          <a:cs typeface="Poppins" panose="000005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lwhitebackground.com/spring-wallpapers.html"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bild 18" descr="En bild som visar växt, blomma&#10;&#10;Automatiskt genererad beskrivning">
            <a:extLst>
              <a:ext uri="{FF2B5EF4-FFF2-40B4-BE49-F238E27FC236}">
                <a16:creationId xmlns:a16="http://schemas.microsoft.com/office/drawing/2014/main" id="{2AE854FC-1160-0341-8290-3633FFA7A8D9}"/>
              </a:ext>
            </a:extLst>
          </p:cNvPr>
          <p:cNvPicPr>
            <a:picLocks noGrp="1" noChangeAspect="1"/>
          </p:cNvPicPr>
          <p:nvPr>
            <p:ph type="pic"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000" b="5000"/>
          <a:stretch>
            <a:fillRect/>
          </a:stretch>
        </p:blipFill>
        <p:spPr/>
      </p:pic>
      <p:sp>
        <p:nvSpPr>
          <p:cNvPr id="2" name="Rubrik 1">
            <a:extLst>
              <a:ext uri="{FF2B5EF4-FFF2-40B4-BE49-F238E27FC236}">
                <a16:creationId xmlns:a16="http://schemas.microsoft.com/office/drawing/2014/main" id="{5AF3DE70-8C1B-A642-81AE-4FAA6CDFC534}"/>
              </a:ext>
            </a:extLst>
          </p:cNvPr>
          <p:cNvSpPr>
            <a:spLocks noGrp="1"/>
          </p:cNvSpPr>
          <p:nvPr>
            <p:ph type="ctrTitle"/>
          </p:nvPr>
        </p:nvSpPr>
        <p:spPr>
          <a:xfrm>
            <a:off x="438311" y="4500725"/>
            <a:ext cx="8411967" cy="773197"/>
          </a:xfrm>
        </p:spPr>
        <p:txBody>
          <a:bodyPr>
            <a:normAutofit fontScale="90000"/>
          </a:bodyPr>
          <a:lstStyle/>
          <a:p>
            <a:r>
              <a:rPr lang="sv-SE" dirty="0">
                <a:solidFill>
                  <a:srgbClr val="E66728"/>
                </a:solidFill>
              </a:rPr>
              <a:t>Det här behöver du känna till om de nya bestämmelserna i LOU, LUF och LUFS! </a:t>
            </a:r>
            <a:br>
              <a:rPr lang="sv-SE" dirty="0"/>
            </a:br>
            <a:br>
              <a:rPr lang="sv-SE" sz="2400" dirty="0"/>
            </a:br>
            <a:endParaRPr lang="sv-SE" sz="2400" dirty="0">
              <a:effectLst/>
            </a:endParaRPr>
          </a:p>
        </p:txBody>
      </p:sp>
      <p:sp>
        <p:nvSpPr>
          <p:cNvPr id="3" name="Underrubrik 2">
            <a:extLst>
              <a:ext uri="{FF2B5EF4-FFF2-40B4-BE49-F238E27FC236}">
                <a16:creationId xmlns:a16="http://schemas.microsoft.com/office/drawing/2014/main" id="{9C544A08-3828-9D49-AF8E-CBD205C9CD4E}"/>
              </a:ext>
            </a:extLst>
          </p:cNvPr>
          <p:cNvSpPr>
            <a:spLocks noGrp="1"/>
          </p:cNvSpPr>
          <p:nvPr>
            <p:ph type="subTitle" idx="1"/>
          </p:nvPr>
        </p:nvSpPr>
        <p:spPr>
          <a:xfrm>
            <a:off x="438311" y="5568272"/>
            <a:ext cx="8342616" cy="995377"/>
          </a:xfrm>
        </p:spPr>
        <p:txBody>
          <a:bodyPr>
            <a:noAutofit/>
          </a:bodyPr>
          <a:lstStyle/>
          <a:p>
            <a:r>
              <a:rPr lang="sv-SE" sz="2100" dirty="0">
                <a:solidFill>
                  <a:srgbClr val="E66728"/>
                </a:solidFill>
              </a:rPr>
              <a:t>Advokaten Anna Ulfsdotter Forssell, </a:t>
            </a:r>
            <a:br>
              <a:rPr lang="sv-SE" sz="2100" dirty="0">
                <a:solidFill>
                  <a:srgbClr val="E66728"/>
                </a:solidFill>
              </a:rPr>
            </a:br>
            <a:r>
              <a:rPr lang="sv-SE" sz="2400" dirty="0">
                <a:solidFill>
                  <a:srgbClr val="E66728"/>
                </a:solidFill>
              </a:rPr>
              <a:t>SOI:s årskonferens, Luleå den 31 mars 2022</a:t>
            </a:r>
            <a:endParaRPr lang="sv-SE" sz="2100" dirty="0">
              <a:solidFill>
                <a:srgbClr val="E66728"/>
              </a:solidFill>
            </a:endParaRPr>
          </a:p>
        </p:txBody>
      </p:sp>
      <p:pic>
        <p:nvPicPr>
          <p:cNvPr id="23" name="Bildobjekt 22">
            <a:extLst>
              <a:ext uri="{FF2B5EF4-FFF2-40B4-BE49-F238E27FC236}">
                <a16:creationId xmlns:a16="http://schemas.microsoft.com/office/drawing/2014/main" id="{DA11CD62-495D-7847-97BD-869DB3DB4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93" y="675167"/>
            <a:ext cx="3557106" cy="548108"/>
          </a:xfrm>
          <a:prstGeom prst="rect">
            <a:avLst/>
          </a:prstGeom>
        </p:spPr>
      </p:pic>
    </p:spTree>
    <p:extLst>
      <p:ext uri="{BB962C8B-B14F-4D97-AF65-F5344CB8AC3E}">
        <p14:creationId xmlns:p14="http://schemas.microsoft.com/office/powerpoint/2010/main" val="3495764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EE0005-1A93-9146-A1D4-A29EECF989B1}"/>
              </a:ext>
            </a:extLst>
          </p:cNvPr>
          <p:cNvSpPr>
            <a:spLocks noGrp="1"/>
          </p:cNvSpPr>
          <p:nvPr>
            <p:ph type="title"/>
          </p:nvPr>
        </p:nvSpPr>
        <p:spPr/>
        <p:txBody>
          <a:bodyPr/>
          <a:lstStyle/>
          <a:p>
            <a:r>
              <a:rPr lang="sv-SE" dirty="0"/>
              <a:t>Bakgrund – vad och varför?, forts.</a:t>
            </a:r>
          </a:p>
        </p:txBody>
      </p:sp>
      <p:sp>
        <p:nvSpPr>
          <p:cNvPr id="3" name="Platshållare för innehåll 2">
            <a:extLst>
              <a:ext uri="{FF2B5EF4-FFF2-40B4-BE49-F238E27FC236}">
                <a16:creationId xmlns:a16="http://schemas.microsoft.com/office/drawing/2014/main" id="{2D01DCB5-AB6D-D74C-98DB-71CC39C1E0FE}"/>
              </a:ext>
            </a:extLst>
          </p:cNvPr>
          <p:cNvSpPr>
            <a:spLocks noGrp="1"/>
          </p:cNvSpPr>
          <p:nvPr>
            <p:ph idx="1"/>
          </p:nvPr>
        </p:nvSpPr>
        <p:spPr/>
        <p:txBody>
          <a:bodyPr>
            <a:normAutofit fontScale="92500" lnSpcReduction="10000"/>
          </a:bodyPr>
          <a:lstStyle/>
          <a:p>
            <a:pPr marL="0" indent="0">
              <a:buNone/>
            </a:pPr>
            <a:r>
              <a:rPr lang="sv-SE" sz="2800" b="1" dirty="0"/>
              <a:t>Uppdraget:</a:t>
            </a:r>
          </a:p>
          <a:p>
            <a:r>
              <a:rPr lang="sv-SE" sz="2800" dirty="0"/>
              <a:t>Skapa enklare och mer flexibla regler</a:t>
            </a:r>
          </a:p>
          <a:p>
            <a:r>
              <a:rPr lang="sv-SE" sz="2800" dirty="0"/>
              <a:t>Utnyttja handlingsutrymmet </a:t>
            </a:r>
          </a:p>
          <a:p>
            <a:r>
              <a:rPr lang="sv-SE" sz="2800" dirty="0"/>
              <a:t>Lättillgänglig och användarvänlig reglering</a:t>
            </a:r>
          </a:p>
          <a:p>
            <a:r>
              <a:rPr lang="sv-SE" sz="2800" dirty="0"/>
              <a:t>Rättssäkerhet och öppenhet</a:t>
            </a:r>
          </a:p>
          <a:p>
            <a:r>
              <a:rPr lang="sv-SE" sz="2800" dirty="0"/>
              <a:t>God och sund konkurrens</a:t>
            </a:r>
          </a:p>
          <a:p>
            <a:r>
              <a:rPr lang="sv-SE" sz="2800" dirty="0"/>
              <a:t>Regelförenklingar som minskar den administrativa bördan och kostnaderna för både UM/UE och leverantörer</a:t>
            </a:r>
          </a:p>
          <a:p>
            <a:r>
              <a:rPr lang="sv-SE" sz="2800" dirty="0"/>
              <a:t>Mindre än ett år på oss…</a:t>
            </a:r>
          </a:p>
          <a:p>
            <a:pPr marL="0" indent="0">
              <a:buNone/>
            </a:pPr>
            <a:endParaRPr lang="sv-SE" dirty="0"/>
          </a:p>
          <a:p>
            <a:endParaRPr lang="sv-SE" dirty="0"/>
          </a:p>
        </p:txBody>
      </p:sp>
    </p:spTree>
    <p:extLst>
      <p:ext uri="{BB962C8B-B14F-4D97-AF65-F5344CB8AC3E}">
        <p14:creationId xmlns:p14="http://schemas.microsoft.com/office/powerpoint/2010/main" val="53036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2B82C7-DA64-6C40-97F8-229336F93D29}"/>
              </a:ext>
            </a:extLst>
          </p:cNvPr>
          <p:cNvSpPr>
            <a:spLocks noGrp="1"/>
          </p:cNvSpPr>
          <p:nvPr>
            <p:ph type="title"/>
          </p:nvPr>
        </p:nvSpPr>
        <p:spPr/>
        <p:txBody>
          <a:bodyPr/>
          <a:lstStyle/>
          <a:p>
            <a:r>
              <a:rPr lang="sv-SE" dirty="0"/>
              <a:t>Bakgrund – vad och varför?, forts.</a:t>
            </a:r>
          </a:p>
        </p:txBody>
      </p:sp>
      <p:sp>
        <p:nvSpPr>
          <p:cNvPr id="3" name="Platshållare för innehåll 2">
            <a:extLst>
              <a:ext uri="{FF2B5EF4-FFF2-40B4-BE49-F238E27FC236}">
                <a16:creationId xmlns:a16="http://schemas.microsoft.com/office/drawing/2014/main" id="{66B53BC0-45D1-9748-897F-14D2331F59B0}"/>
              </a:ext>
            </a:extLst>
          </p:cNvPr>
          <p:cNvSpPr>
            <a:spLocks noGrp="1"/>
          </p:cNvSpPr>
          <p:nvPr>
            <p:ph idx="1"/>
          </p:nvPr>
        </p:nvSpPr>
        <p:spPr/>
        <p:txBody>
          <a:bodyPr>
            <a:normAutofit/>
          </a:bodyPr>
          <a:lstStyle/>
          <a:p>
            <a:r>
              <a:rPr lang="sv-SE" sz="2800" b="1" dirty="0"/>
              <a:t>Resultatet:</a:t>
            </a:r>
          </a:p>
          <a:p>
            <a:r>
              <a:rPr lang="sv-SE" sz="2800" dirty="0"/>
              <a:t>SOU 2018:44 ”Möjligt, tillåtet och tillgängligt – förslag till enklare och flexiblare upphandlingsregler och vissa regler om överprövningsmål”</a:t>
            </a:r>
          </a:p>
          <a:p>
            <a:r>
              <a:rPr lang="sv-SE" sz="2800" dirty="0"/>
              <a:t>Överlämnades till regeringen den 14 juni 2018</a:t>
            </a:r>
          </a:p>
          <a:p>
            <a:r>
              <a:rPr lang="sv-SE" sz="2800" dirty="0"/>
              <a:t>Remissbehandlades 2018-2019</a:t>
            </a:r>
          </a:p>
          <a:p>
            <a:endParaRPr lang="sv-SE" sz="2800" dirty="0"/>
          </a:p>
          <a:p>
            <a:pPr marL="0" indent="0">
              <a:buNone/>
            </a:pPr>
            <a:endParaRPr lang="sv-SE" dirty="0"/>
          </a:p>
          <a:p>
            <a:endParaRPr lang="sv-SE" dirty="0"/>
          </a:p>
        </p:txBody>
      </p:sp>
    </p:spTree>
    <p:extLst>
      <p:ext uri="{BB962C8B-B14F-4D97-AF65-F5344CB8AC3E}">
        <p14:creationId xmlns:p14="http://schemas.microsoft.com/office/powerpoint/2010/main" val="18637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1A78AB-A3C1-9446-84C6-B57C4B1FE459}"/>
              </a:ext>
            </a:extLst>
          </p:cNvPr>
          <p:cNvSpPr>
            <a:spLocks noGrp="1"/>
          </p:cNvSpPr>
          <p:nvPr>
            <p:ph type="title"/>
          </p:nvPr>
        </p:nvSpPr>
        <p:spPr/>
        <p:txBody>
          <a:bodyPr/>
          <a:lstStyle/>
          <a:p>
            <a:r>
              <a:rPr lang="sv-SE" dirty="0"/>
              <a:t>Bakgrund – vad och varför?, forts.</a:t>
            </a:r>
          </a:p>
        </p:txBody>
      </p:sp>
      <p:sp>
        <p:nvSpPr>
          <p:cNvPr id="3" name="Platshållare för innehåll 2">
            <a:extLst>
              <a:ext uri="{FF2B5EF4-FFF2-40B4-BE49-F238E27FC236}">
                <a16:creationId xmlns:a16="http://schemas.microsoft.com/office/drawing/2014/main" id="{7C1C8609-CBBB-AA45-9D08-2BA722973C96}"/>
              </a:ext>
            </a:extLst>
          </p:cNvPr>
          <p:cNvSpPr>
            <a:spLocks noGrp="1"/>
          </p:cNvSpPr>
          <p:nvPr>
            <p:ph idx="1"/>
          </p:nvPr>
        </p:nvSpPr>
        <p:spPr/>
        <p:txBody>
          <a:bodyPr>
            <a:normAutofit/>
          </a:bodyPr>
          <a:lstStyle/>
          <a:p>
            <a:r>
              <a:rPr lang="sv-SE" sz="2800" b="1" dirty="0"/>
              <a:t>Resultatet: (forts.)</a:t>
            </a:r>
          </a:p>
          <a:p>
            <a:r>
              <a:rPr lang="sv-SE" sz="2800" dirty="0"/>
              <a:t>Lagrådsremiss, Lagrådets yttrande</a:t>
            </a:r>
          </a:p>
          <a:p>
            <a:r>
              <a:rPr lang="sv-SE" sz="2800" dirty="0"/>
              <a:t>Prop. 2021/22:5 den 16 september 2021</a:t>
            </a:r>
          </a:p>
          <a:p>
            <a:r>
              <a:rPr lang="sv-SE" sz="2800" dirty="0"/>
              <a:t>Klubbades i riksdagen den 17 november 2021</a:t>
            </a:r>
          </a:p>
          <a:p>
            <a:r>
              <a:rPr lang="sv-SE" sz="2800" dirty="0"/>
              <a:t>Två nya kapitel i kraft den 1 februari 2022</a:t>
            </a:r>
          </a:p>
          <a:p>
            <a:r>
              <a:rPr lang="sv-SE" sz="2800" dirty="0"/>
              <a:t>Gäller för upphandlingar som påbörjas efter den dagen</a:t>
            </a:r>
          </a:p>
          <a:p>
            <a:r>
              <a:rPr lang="sv-SE" sz="2800" dirty="0"/>
              <a:t>Stora värden och många upphandlingar!</a:t>
            </a:r>
          </a:p>
          <a:p>
            <a:endParaRPr lang="sv-SE" dirty="0"/>
          </a:p>
          <a:p>
            <a:endParaRPr lang="sv-SE" dirty="0"/>
          </a:p>
        </p:txBody>
      </p:sp>
    </p:spTree>
    <p:extLst>
      <p:ext uri="{BB962C8B-B14F-4D97-AF65-F5344CB8AC3E}">
        <p14:creationId xmlns:p14="http://schemas.microsoft.com/office/powerpoint/2010/main" val="371705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57D75E-8B94-E343-9CB3-503CD4D79D93}"/>
              </a:ext>
            </a:extLst>
          </p:cNvPr>
          <p:cNvSpPr>
            <a:spLocks noGrp="1"/>
          </p:cNvSpPr>
          <p:nvPr>
            <p:ph type="title"/>
          </p:nvPr>
        </p:nvSpPr>
        <p:spPr>
          <a:xfrm>
            <a:off x="2152650" y="2386014"/>
            <a:ext cx="7886700" cy="1557337"/>
          </a:xfrm>
        </p:spPr>
        <p:txBody>
          <a:bodyPr>
            <a:normAutofit fontScale="90000"/>
          </a:bodyPr>
          <a:lstStyle/>
          <a:p>
            <a:pPr algn="ctr"/>
            <a:r>
              <a:rPr lang="sv-SE" sz="3600" dirty="0">
                <a:solidFill>
                  <a:srgbClr val="4A606D"/>
                </a:solidFill>
              </a:rPr>
              <a:t>Struktur – uppbyggnad och teknik – hur kommer jag in i rätt kapitel?</a:t>
            </a:r>
            <a:br>
              <a:rPr lang="sv-SE" sz="3600" dirty="0">
                <a:solidFill>
                  <a:srgbClr val="4A606D"/>
                </a:solidFill>
              </a:rPr>
            </a:br>
            <a:endParaRPr lang="sv-SE" dirty="0">
              <a:solidFill>
                <a:srgbClr val="4A606D"/>
              </a:solidFill>
            </a:endParaRPr>
          </a:p>
        </p:txBody>
      </p:sp>
    </p:spTree>
    <p:extLst>
      <p:ext uri="{BB962C8B-B14F-4D97-AF65-F5344CB8AC3E}">
        <p14:creationId xmlns:p14="http://schemas.microsoft.com/office/powerpoint/2010/main" val="249275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200" dirty="0"/>
              <a:t>Struktur – uppbyggnad och teknik</a:t>
            </a:r>
            <a:endParaRPr lang="sv-SE" dirty="0"/>
          </a:p>
        </p:txBody>
      </p:sp>
      <p:sp>
        <p:nvSpPr>
          <p:cNvPr id="3" name="Content Placeholder 2"/>
          <p:cNvSpPr>
            <a:spLocks noGrp="1"/>
          </p:cNvSpPr>
          <p:nvPr>
            <p:ph idx="1"/>
          </p:nvPr>
        </p:nvSpPr>
        <p:spPr/>
        <p:txBody>
          <a:bodyPr>
            <a:normAutofit fontScale="85000" lnSpcReduction="10000"/>
          </a:bodyPr>
          <a:lstStyle/>
          <a:p>
            <a:pPr marL="0" indent="0">
              <a:buNone/>
            </a:pPr>
            <a:endParaRPr lang="sv-SE" sz="2400" dirty="0"/>
          </a:p>
          <a:p>
            <a:r>
              <a:rPr lang="sv-SE" sz="3300" dirty="0"/>
              <a:t>19 kap. - </a:t>
            </a:r>
            <a:r>
              <a:rPr lang="sv-SE" sz="3300" i="1" dirty="0"/>
              <a:t>Annonspliktiga upphandlingar under tröskelvärdena och annonspliktiga upphandlingar av tjänster enligt bilaga 2 </a:t>
            </a:r>
            <a:r>
              <a:rPr lang="sv-SE" sz="3300" dirty="0"/>
              <a:t>(27 paragrafer)</a:t>
            </a:r>
          </a:p>
          <a:p>
            <a:pPr marL="0" indent="0">
              <a:buNone/>
            </a:pPr>
            <a:endParaRPr lang="sv-SE" sz="3300" dirty="0"/>
          </a:p>
          <a:p>
            <a:r>
              <a:rPr lang="sv-SE" sz="3300" dirty="0"/>
              <a:t>19 a kap. </a:t>
            </a:r>
            <a:r>
              <a:rPr lang="sv-SE" sz="3300" i="1" dirty="0"/>
              <a:t>Direktupphandling</a:t>
            </a:r>
            <a:r>
              <a:rPr lang="sv-SE" sz="3300" dirty="0"/>
              <a:t> (16 paragrafer)</a:t>
            </a:r>
          </a:p>
          <a:p>
            <a:endParaRPr lang="sv-SE" sz="3300" dirty="0"/>
          </a:p>
          <a:p>
            <a:r>
              <a:rPr lang="sv-SE" sz="3300" dirty="0"/>
              <a:t>41 paragrafer blev 43 – är det verkligen en förenkling? </a:t>
            </a:r>
          </a:p>
          <a:p>
            <a:pPr marL="0" indent="0">
              <a:buNone/>
            </a:pPr>
            <a:br>
              <a:rPr lang="sv-SE" sz="2800" dirty="0"/>
            </a:br>
            <a:endParaRPr lang="sv-SE" sz="2800" dirty="0"/>
          </a:p>
          <a:p>
            <a:endParaRPr lang="sv-SE" dirty="0"/>
          </a:p>
          <a:p>
            <a:endParaRPr lang="sv-SE" dirty="0"/>
          </a:p>
        </p:txBody>
      </p:sp>
    </p:spTree>
    <p:extLst>
      <p:ext uri="{BB962C8B-B14F-4D97-AF65-F5344CB8AC3E}">
        <p14:creationId xmlns:p14="http://schemas.microsoft.com/office/powerpoint/2010/main" val="125425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47121-A985-524A-B677-F5FBC6B620B5}"/>
              </a:ext>
            </a:extLst>
          </p:cNvPr>
          <p:cNvSpPr>
            <a:spLocks noGrp="1"/>
          </p:cNvSpPr>
          <p:nvPr>
            <p:ph type="title"/>
          </p:nvPr>
        </p:nvSpPr>
        <p:spPr/>
        <p:txBody>
          <a:bodyPr/>
          <a:lstStyle/>
          <a:p>
            <a:r>
              <a:rPr lang="sv-SE" sz="3600" dirty="0"/>
              <a:t>Struktur – uppbyggnad och teknik, forts.</a:t>
            </a:r>
            <a:endParaRPr lang="sv-SE" dirty="0"/>
          </a:p>
        </p:txBody>
      </p:sp>
      <p:sp>
        <p:nvSpPr>
          <p:cNvPr id="3" name="Platshållare för innehåll 2">
            <a:extLst>
              <a:ext uri="{FF2B5EF4-FFF2-40B4-BE49-F238E27FC236}">
                <a16:creationId xmlns:a16="http://schemas.microsoft.com/office/drawing/2014/main" id="{B9DCC945-578D-444F-9619-A42497925CBF}"/>
              </a:ext>
            </a:extLst>
          </p:cNvPr>
          <p:cNvSpPr>
            <a:spLocks noGrp="1"/>
          </p:cNvSpPr>
          <p:nvPr>
            <p:ph idx="1"/>
          </p:nvPr>
        </p:nvSpPr>
        <p:spPr/>
        <p:txBody>
          <a:bodyPr>
            <a:normAutofit fontScale="92500" lnSpcReduction="10000"/>
          </a:bodyPr>
          <a:lstStyle/>
          <a:p>
            <a:r>
              <a:rPr lang="sv-SE" sz="2800" dirty="0"/>
              <a:t>Alla tjänster i bilaga 2 regleras på samma sätt</a:t>
            </a:r>
          </a:p>
          <a:p>
            <a:r>
              <a:rPr lang="sv-SE" sz="2800" dirty="0"/>
              <a:t>Stort handlingsutrymme för UM/UE </a:t>
            </a:r>
          </a:p>
          <a:p>
            <a:r>
              <a:rPr lang="sv-SE" sz="2800" dirty="0"/>
              <a:t>Kan anpassa sina upphandlingar efter behovet. Hur ser marknaden ut? Vilka aktörer finns? Ökad konkurrens, men utgångspunkten är alltid UM/UE:s behov</a:t>
            </a:r>
          </a:p>
          <a:p>
            <a:r>
              <a:rPr lang="sv-SE" sz="2800" dirty="0"/>
              <a:t>Viktigt att UM/UE arbetar tillsammans med leverantörerna på marknaden när de ska utforma sina upphandlingar</a:t>
            </a:r>
          </a:p>
          <a:p>
            <a:r>
              <a:rPr lang="sv-SE" sz="2800" dirty="0"/>
              <a:t>Leverantörer – fortsätt att vara aktiva!</a:t>
            </a:r>
          </a:p>
          <a:p>
            <a:r>
              <a:rPr lang="sv-SE" sz="2800" dirty="0"/>
              <a:t>UM/UE – var lyhörda och ta tillvara på kloka synpunkter från leverantörerna!</a:t>
            </a:r>
          </a:p>
          <a:p>
            <a:endParaRPr lang="sv-SE" dirty="0"/>
          </a:p>
        </p:txBody>
      </p:sp>
    </p:spTree>
    <p:extLst>
      <p:ext uri="{BB962C8B-B14F-4D97-AF65-F5344CB8AC3E}">
        <p14:creationId xmlns:p14="http://schemas.microsoft.com/office/powerpoint/2010/main" val="407010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v-SE" dirty="0"/>
              <a:t>Hur kommer jag in i rätt kapitel – vilka upphandlingar hamnar i 19 kap. LOU?</a:t>
            </a:r>
          </a:p>
        </p:txBody>
      </p:sp>
      <p:sp>
        <p:nvSpPr>
          <p:cNvPr id="5" name="Content Placeholder 4"/>
          <p:cNvSpPr>
            <a:spLocks noGrp="1"/>
          </p:cNvSpPr>
          <p:nvPr>
            <p:ph idx="1"/>
          </p:nvPr>
        </p:nvSpPr>
        <p:spPr/>
        <p:txBody>
          <a:bodyPr/>
          <a:lstStyle/>
          <a:p>
            <a:r>
              <a:rPr lang="sv-SE" sz="2800" dirty="0"/>
              <a:t>Upphandlingar med värde över lågt värde men under EU:s tröskelvärden</a:t>
            </a:r>
          </a:p>
          <a:p>
            <a:r>
              <a:rPr lang="sv-SE" sz="2800" dirty="0"/>
              <a:t>Här hamnar alltså:</a:t>
            </a:r>
          </a:p>
          <a:p>
            <a:r>
              <a:rPr lang="sv-SE" sz="2800" dirty="0"/>
              <a:t>En UM:s upphandlingar av </a:t>
            </a:r>
            <a:r>
              <a:rPr lang="sv-SE" sz="2800" b="1" dirty="0"/>
              <a:t>varor eller tjänster </a:t>
            </a:r>
            <a:r>
              <a:rPr lang="sv-SE" sz="2800" dirty="0"/>
              <a:t>(ej i bilaga 2) med värde mellan 700 000 SEK och 1,45/2,3 MSEK, en UM:s upphandling av </a:t>
            </a:r>
            <a:r>
              <a:rPr lang="sv-SE" sz="2800" b="1" dirty="0"/>
              <a:t>byggentreprenad </a:t>
            </a:r>
            <a:r>
              <a:rPr lang="sv-SE" sz="2800" dirty="0"/>
              <a:t>med värde mellan 700 000 SEK och 55,9 MSEK och en UM:s upphandling av </a:t>
            </a:r>
            <a:r>
              <a:rPr lang="sv-SE" sz="2800" b="1" dirty="0"/>
              <a:t>sociala tjänster och andra särskilda tjänster </a:t>
            </a:r>
            <a:r>
              <a:rPr lang="sv-SE" sz="2800" dirty="0"/>
              <a:t>enligt bilaga 2 med värde över 7,8 MSEK</a:t>
            </a:r>
          </a:p>
          <a:p>
            <a:endParaRPr lang="sv-SE" sz="2800" dirty="0"/>
          </a:p>
          <a:p>
            <a:endParaRPr lang="sv-SE" dirty="0"/>
          </a:p>
        </p:txBody>
      </p:sp>
    </p:spTree>
    <p:extLst>
      <p:ext uri="{BB962C8B-B14F-4D97-AF65-F5344CB8AC3E}">
        <p14:creationId xmlns:p14="http://schemas.microsoft.com/office/powerpoint/2010/main" val="60187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v-SE" dirty="0"/>
              <a:t>Hur kommer jag in i rätt kapitel – vilka upphandlingar hamnar i 19 kap. LUF?</a:t>
            </a:r>
          </a:p>
        </p:txBody>
      </p:sp>
      <p:sp>
        <p:nvSpPr>
          <p:cNvPr id="5" name="Content Placeholder 4"/>
          <p:cNvSpPr>
            <a:spLocks noGrp="1"/>
          </p:cNvSpPr>
          <p:nvPr>
            <p:ph idx="1"/>
          </p:nvPr>
        </p:nvSpPr>
        <p:spPr/>
        <p:txBody>
          <a:bodyPr>
            <a:normAutofit/>
          </a:bodyPr>
          <a:lstStyle/>
          <a:p>
            <a:r>
              <a:rPr lang="sv-SE" sz="2800" dirty="0"/>
              <a:t>Upphandlingar med värde över lågt värde men under EU:s tröskelvärden</a:t>
            </a:r>
          </a:p>
          <a:p>
            <a:r>
              <a:rPr lang="sv-SE" sz="2800" dirty="0"/>
              <a:t>Här hamnar alltså:</a:t>
            </a:r>
          </a:p>
          <a:p>
            <a:r>
              <a:rPr lang="sv-SE" sz="2800" dirty="0"/>
              <a:t>En UE:s upphandlingar av </a:t>
            </a:r>
            <a:r>
              <a:rPr lang="sv-SE" sz="2800" b="1" dirty="0"/>
              <a:t>varor eller tjänster </a:t>
            </a:r>
            <a:r>
              <a:rPr lang="sv-SE" sz="2800" dirty="0"/>
              <a:t>(ej bilaga 2) med värde mellan 1,2 MSEK och 4,48 MSEK, en UE:s upphandling av </a:t>
            </a:r>
            <a:r>
              <a:rPr lang="sv-SE" sz="2800" b="1" dirty="0"/>
              <a:t>byggentreprenad </a:t>
            </a:r>
            <a:r>
              <a:rPr lang="sv-SE" sz="2800" dirty="0"/>
              <a:t>med värde mellan 1,2 MSEK och 55,9 MSEK och en UE:s upphandling av </a:t>
            </a:r>
            <a:r>
              <a:rPr lang="sv-SE" sz="2800" b="1" dirty="0"/>
              <a:t>sociala tjänster och andra särskilda tjänster </a:t>
            </a:r>
            <a:r>
              <a:rPr lang="sv-SE" sz="2800" dirty="0"/>
              <a:t>enligt bilaga 2 med värde över 10,4 MSEK</a:t>
            </a:r>
          </a:p>
          <a:p>
            <a:endParaRPr lang="sv-SE" dirty="0"/>
          </a:p>
          <a:p>
            <a:endParaRPr lang="sv-SE" dirty="0"/>
          </a:p>
        </p:txBody>
      </p:sp>
    </p:spTree>
    <p:extLst>
      <p:ext uri="{BB962C8B-B14F-4D97-AF65-F5344CB8AC3E}">
        <p14:creationId xmlns:p14="http://schemas.microsoft.com/office/powerpoint/2010/main" val="316531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v-SE" dirty="0"/>
              <a:t>Hur kommer jag in i rätt kapitel – vilka upphandlingar hamnar i 15 kap. LUFS?</a:t>
            </a:r>
          </a:p>
        </p:txBody>
      </p:sp>
      <p:sp>
        <p:nvSpPr>
          <p:cNvPr id="5" name="Content Placeholder 4"/>
          <p:cNvSpPr>
            <a:spLocks noGrp="1"/>
          </p:cNvSpPr>
          <p:nvPr>
            <p:ph idx="1"/>
          </p:nvPr>
        </p:nvSpPr>
        <p:spPr/>
        <p:txBody>
          <a:bodyPr>
            <a:normAutofit/>
          </a:bodyPr>
          <a:lstStyle/>
          <a:p>
            <a:r>
              <a:rPr lang="sv-SE" sz="2800" dirty="0"/>
              <a:t>Upphandlingar med värde över lågt värde men under EU:s tröskelvärden</a:t>
            </a:r>
          </a:p>
          <a:p>
            <a:r>
              <a:rPr lang="sv-SE" sz="2800" dirty="0"/>
              <a:t>Här hamnar alltså:</a:t>
            </a:r>
          </a:p>
          <a:p>
            <a:r>
              <a:rPr lang="sv-SE" sz="2800" dirty="0"/>
              <a:t>En UM/UE:s upphandlingar av </a:t>
            </a:r>
            <a:r>
              <a:rPr lang="sv-SE" sz="2800" b="1" dirty="0"/>
              <a:t>varor eller tjänster </a:t>
            </a:r>
            <a:r>
              <a:rPr lang="sv-SE" sz="2800" dirty="0"/>
              <a:t>med värde mellan 1,2 MSEK och 4,48 MSEK, en UM/UE:s upphandling av </a:t>
            </a:r>
            <a:r>
              <a:rPr lang="sv-SE" sz="2800" b="1" dirty="0"/>
              <a:t>byggentreprenad </a:t>
            </a:r>
            <a:r>
              <a:rPr lang="sv-SE" sz="2800" dirty="0"/>
              <a:t>med värde mellan 1,2 MSEK och 55,9 MSEK</a:t>
            </a:r>
            <a:endParaRPr lang="sv-SE" dirty="0"/>
          </a:p>
          <a:p>
            <a:endParaRPr lang="sv-SE" dirty="0"/>
          </a:p>
        </p:txBody>
      </p:sp>
    </p:spTree>
    <p:extLst>
      <p:ext uri="{BB962C8B-B14F-4D97-AF65-F5344CB8AC3E}">
        <p14:creationId xmlns:p14="http://schemas.microsoft.com/office/powerpoint/2010/main" val="269643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47121-A985-524A-B677-F5FBC6B620B5}"/>
              </a:ext>
            </a:extLst>
          </p:cNvPr>
          <p:cNvSpPr>
            <a:spLocks noGrp="1"/>
          </p:cNvSpPr>
          <p:nvPr>
            <p:ph type="title"/>
          </p:nvPr>
        </p:nvSpPr>
        <p:spPr/>
        <p:txBody>
          <a:bodyPr>
            <a:normAutofit/>
          </a:bodyPr>
          <a:lstStyle/>
          <a:p>
            <a:r>
              <a:rPr lang="sv-SE" dirty="0"/>
              <a:t>Hur kommer jag in i rätt kapitel – vilka upphandlingar hamnar i 19 a kap. LOU/LUF?</a:t>
            </a:r>
          </a:p>
        </p:txBody>
      </p:sp>
      <p:sp>
        <p:nvSpPr>
          <p:cNvPr id="3" name="Platshållare för innehåll 2">
            <a:extLst>
              <a:ext uri="{FF2B5EF4-FFF2-40B4-BE49-F238E27FC236}">
                <a16:creationId xmlns:a16="http://schemas.microsoft.com/office/drawing/2014/main" id="{B9DCC945-578D-444F-9619-A42497925CBF}"/>
              </a:ext>
            </a:extLst>
          </p:cNvPr>
          <p:cNvSpPr>
            <a:spLocks noGrp="1"/>
          </p:cNvSpPr>
          <p:nvPr>
            <p:ph idx="1"/>
          </p:nvPr>
        </p:nvSpPr>
        <p:spPr/>
        <p:txBody>
          <a:bodyPr>
            <a:normAutofit fontScale="92500" lnSpcReduction="20000"/>
          </a:bodyPr>
          <a:lstStyle/>
          <a:p>
            <a:endParaRPr lang="sv-SE" dirty="0"/>
          </a:p>
          <a:p>
            <a:r>
              <a:rPr lang="sv-SE" sz="2800" b="1" dirty="0"/>
              <a:t>LOU</a:t>
            </a:r>
            <a:r>
              <a:rPr lang="sv-SE" sz="2800" dirty="0"/>
              <a:t>:</a:t>
            </a:r>
          </a:p>
          <a:p>
            <a:r>
              <a:rPr lang="sv-SE" sz="2800" dirty="0"/>
              <a:t>Upphandlingar av varor, tjänster och byggentreprenader med värde under 700 000 SEK</a:t>
            </a:r>
          </a:p>
          <a:p>
            <a:r>
              <a:rPr lang="sv-SE" sz="2800" dirty="0"/>
              <a:t>Upphandling av sociala tjänster och andra särskilda tjänster med värde under 7,8 MSEK</a:t>
            </a:r>
          </a:p>
          <a:p>
            <a:r>
              <a:rPr lang="sv-SE" sz="2800" b="1" dirty="0"/>
              <a:t>LUF:</a:t>
            </a:r>
          </a:p>
          <a:p>
            <a:r>
              <a:rPr lang="sv-SE" sz="2800" dirty="0"/>
              <a:t>Upphandlingar av varor, tjänster och byggentreprenader med värde under 1,2 MSEK</a:t>
            </a:r>
          </a:p>
          <a:p>
            <a:r>
              <a:rPr lang="sv-SE" sz="2800" dirty="0"/>
              <a:t>Upphandling av sociala tjänster och andra särskilda tjänster med värde under 10,4 MSEK</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84319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B5B957-DEC8-8847-BABE-48E96E1DB802}"/>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8139C2F2-4A52-3E41-84C7-58E25239A969}"/>
              </a:ext>
            </a:extLst>
          </p:cNvPr>
          <p:cNvSpPr>
            <a:spLocks noGrp="1"/>
          </p:cNvSpPr>
          <p:nvPr>
            <p:ph idx="1"/>
          </p:nvPr>
        </p:nvSpPr>
        <p:spPr/>
        <p:txBody>
          <a:bodyPr>
            <a:noAutofit/>
          </a:bodyPr>
          <a:lstStyle/>
          <a:p>
            <a:pPr marL="385763" indent="-385763">
              <a:buFont typeface="+mj-lt"/>
              <a:buAutoNum type="arabicPeriod"/>
            </a:pPr>
            <a:r>
              <a:rPr lang="sv-SE" sz="2800" dirty="0"/>
              <a:t>Bakgrund – vad och varför?</a:t>
            </a:r>
          </a:p>
          <a:p>
            <a:pPr marL="385763" indent="-385763">
              <a:buFont typeface="+mj-lt"/>
              <a:buAutoNum type="arabicPeriod"/>
            </a:pPr>
            <a:r>
              <a:rPr lang="sv-SE" sz="2800" dirty="0"/>
              <a:t>Struktur – uppbyggnad och teknik – hur kommer jag in i rätt kapitel?</a:t>
            </a:r>
          </a:p>
          <a:p>
            <a:pPr marL="385763" indent="-385763">
              <a:buFont typeface="+mj-lt"/>
              <a:buAutoNum type="arabicPeriod"/>
            </a:pPr>
            <a:r>
              <a:rPr lang="sv-SE" sz="2800" dirty="0"/>
              <a:t>Direktupphandlingsgränser och hur beräknar man värdet?</a:t>
            </a:r>
          </a:p>
          <a:p>
            <a:pPr marL="385763" indent="-385763">
              <a:buFont typeface="+mj-lt"/>
              <a:buAutoNum type="arabicPeriod"/>
            </a:pPr>
            <a:r>
              <a:rPr lang="sv-SE" sz="2800" dirty="0"/>
              <a:t>19 kap. och 19 a kap. LOU/LUF (</a:t>
            </a:r>
            <a:r>
              <a:rPr lang="sv-SE" sz="2800" i="1" dirty="0"/>
              <a:t>15 och 15 a kap. LUFS</a:t>
            </a:r>
            <a:r>
              <a:rPr lang="sv-SE" sz="2800" dirty="0"/>
              <a:t>)</a:t>
            </a:r>
          </a:p>
          <a:p>
            <a:pPr marL="385763" indent="-385763">
              <a:buFont typeface="+mj-lt"/>
              <a:buAutoNum type="arabicPeriod"/>
            </a:pPr>
            <a:r>
              <a:rPr lang="sv-SE" sz="2800" dirty="0"/>
              <a:t>Dialog</a:t>
            </a:r>
          </a:p>
          <a:p>
            <a:pPr marL="385763" indent="-385763">
              <a:buFont typeface="+mj-lt"/>
              <a:buAutoNum type="arabicPeriod"/>
            </a:pPr>
            <a:r>
              <a:rPr lang="sv-SE" sz="2800" dirty="0"/>
              <a:t>Direktupphandling vid överprövning</a:t>
            </a:r>
          </a:p>
        </p:txBody>
      </p:sp>
    </p:spTree>
    <p:extLst>
      <p:ext uri="{BB962C8B-B14F-4D97-AF65-F5344CB8AC3E}">
        <p14:creationId xmlns:p14="http://schemas.microsoft.com/office/powerpoint/2010/main" val="206345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47121-A985-524A-B677-F5FBC6B620B5}"/>
              </a:ext>
            </a:extLst>
          </p:cNvPr>
          <p:cNvSpPr>
            <a:spLocks noGrp="1"/>
          </p:cNvSpPr>
          <p:nvPr>
            <p:ph type="title"/>
          </p:nvPr>
        </p:nvSpPr>
        <p:spPr/>
        <p:txBody>
          <a:bodyPr>
            <a:normAutofit/>
          </a:bodyPr>
          <a:lstStyle/>
          <a:p>
            <a:r>
              <a:rPr lang="sv-SE" dirty="0"/>
              <a:t>Hur kommer jag in i rätt kapitel – vilka upphandlingar hamnar i 15 a kap. LUFS?</a:t>
            </a:r>
          </a:p>
        </p:txBody>
      </p:sp>
      <p:sp>
        <p:nvSpPr>
          <p:cNvPr id="3" name="Platshållare för innehåll 2">
            <a:extLst>
              <a:ext uri="{FF2B5EF4-FFF2-40B4-BE49-F238E27FC236}">
                <a16:creationId xmlns:a16="http://schemas.microsoft.com/office/drawing/2014/main" id="{B9DCC945-578D-444F-9619-A42497925CBF}"/>
              </a:ext>
            </a:extLst>
          </p:cNvPr>
          <p:cNvSpPr>
            <a:spLocks noGrp="1"/>
          </p:cNvSpPr>
          <p:nvPr>
            <p:ph idx="1"/>
          </p:nvPr>
        </p:nvSpPr>
        <p:spPr/>
        <p:txBody>
          <a:bodyPr>
            <a:normAutofit/>
          </a:bodyPr>
          <a:lstStyle/>
          <a:p>
            <a:endParaRPr lang="sv-SE" dirty="0"/>
          </a:p>
          <a:p>
            <a:r>
              <a:rPr lang="sv-SE" sz="2800" b="1" dirty="0"/>
              <a:t>LUFS</a:t>
            </a:r>
            <a:r>
              <a:rPr lang="sv-SE" sz="2800" dirty="0"/>
              <a:t>:</a:t>
            </a:r>
          </a:p>
          <a:p>
            <a:r>
              <a:rPr lang="sv-SE" sz="2800" dirty="0"/>
              <a:t>Upphandlingar av varor, tjänster och byggentreprenader med värde under 1 200 000 SEK</a:t>
            </a:r>
          </a:p>
          <a:p>
            <a:pPr marL="0" indent="0">
              <a:buNone/>
            </a:pPr>
            <a:endParaRPr lang="sv-SE" sz="2800" dirty="0"/>
          </a:p>
          <a:p>
            <a:endParaRPr lang="sv-SE" dirty="0"/>
          </a:p>
          <a:p>
            <a:endParaRPr lang="sv-SE" dirty="0"/>
          </a:p>
        </p:txBody>
      </p:sp>
    </p:spTree>
    <p:extLst>
      <p:ext uri="{BB962C8B-B14F-4D97-AF65-F5344CB8AC3E}">
        <p14:creationId xmlns:p14="http://schemas.microsoft.com/office/powerpoint/2010/main" val="145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88CD9F-66FE-5643-8F5B-91ED3026EE8A}"/>
              </a:ext>
            </a:extLst>
          </p:cNvPr>
          <p:cNvSpPr>
            <a:spLocks noGrp="1"/>
          </p:cNvSpPr>
          <p:nvPr>
            <p:ph type="title"/>
          </p:nvPr>
        </p:nvSpPr>
        <p:spPr/>
        <p:txBody>
          <a:bodyPr/>
          <a:lstStyle/>
          <a:p>
            <a:r>
              <a:rPr lang="sv-SE" dirty="0"/>
              <a:t>Vilka upphandlingar hamnar i 19 a kap.? Andra möjligheter</a:t>
            </a:r>
          </a:p>
        </p:txBody>
      </p:sp>
      <p:sp>
        <p:nvSpPr>
          <p:cNvPr id="3" name="Platshållare för innehåll 2">
            <a:extLst>
              <a:ext uri="{FF2B5EF4-FFF2-40B4-BE49-F238E27FC236}">
                <a16:creationId xmlns:a16="http://schemas.microsoft.com/office/drawing/2014/main" id="{5B8586B8-6A5E-C747-BE55-0CC4701C2D1E}"/>
              </a:ext>
            </a:extLst>
          </p:cNvPr>
          <p:cNvSpPr>
            <a:spLocks noGrp="1"/>
          </p:cNvSpPr>
          <p:nvPr>
            <p:ph idx="1"/>
          </p:nvPr>
        </p:nvSpPr>
        <p:spPr/>
        <p:txBody>
          <a:bodyPr>
            <a:normAutofit fontScale="92500"/>
          </a:bodyPr>
          <a:lstStyle/>
          <a:p>
            <a:pPr marL="0" indent="0">
              <a:buNone/>
            </a:pPr>
            <a:r>
              <a:rPr lang="sv-SE" sz="2800" u="sng" dirty="0"/>
              <a:t>Direktupphandling får användas om det vid upphandling enligt 19 kap. bara kommit in vissa anbud/vissa situationer</a:t>
            </a:r>
          </a:p>
          <a:p>
            <a:r>
              <a:rPr lang="sv-SE" sz="2800" b="1" dirty="0"/>
              <a:t>Olämpliga anbud </a:t>
            </a:r>
            <a:r>
              <a:rPr lang="sv-SE" sz="2800" dirty="0"/>
              <a:t>– uteslutas, ej uppfyller kvalificeringskrav, irrelevant för kontraktet</a:t>
            </a:r>
          </a:p>
          <a:p>
            <a:r>
              <a:rPr lang="sv-SE" sz="2800" b="1" dirty="0"/>
              <a:t>Ogiltiga eller oacceptabla anbud</a:t>
            </a:r>
            <a:r>
              <a:rPr lang="sv-SE" sz="2800" dirty="0"/>
              <a:t> – anbud som inkommit för sent, misstanke om korruption, onormalt låga/ej uppfyller kvalificeringskrav, pris överstiger budget</a:t>
            </a:r>
          </a:p>
          <a:p>
            <a:r>
              <a:rPr lang="sv-SE" sz="2800" b="1" dirty="0"/>
              <a:t>Synnerlig brådska, tekniska skäl, ensamrätt etc.</a:t>
            </a:r>
          </a:p>
          <a:p>
            <a:r>
              <a:rPr lang="sv-SE" sz="2800" b="1" dirty="0"/>
              <a:t>Direktupphandling vid överprövning</a:t>
            </a:r>
          </a:p>
          <a:p>
            <a:endParaRPr lang="sv-SE" dirty="0"/>
          </a:p>
        </p:txBody>
      </p:sp>
    </p:spTree>
    <p:extLst>
      <p:ext uri="{BB962C8B-B14F-4D97-AF65-F5344CB8AC3E}">
        <p14:creationId xmlns:p14="http://schemas.microsoft.com/office/powerpoint/2010/main" val="314129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4BFC41-62F7-3C44-AC42-57902720F610}"/>
              </a:ext>
            </a:extLst>
          </p:cNvPr>
          <p:cNvSpPr>
            <a:spLocks noGrp="1"/>
          </p:cNvSpPr>
          <p:nvPr>
            <p:ph type="title"/>
          </p:nvPr>
        </p:nvSpPr>
        <p:spPr>
          <a:xfrm>
            <a:off x="2152650" y="2371726"/>
            <a:ext cx="7886700" cy="1457325"/>
          </a:xfrm>
        </p:spPr>
        <p:txBody>
          <a:bodyPr>
            <a:normAutofit fontScale="90000"/>
          </a:bodyPr>
          <a:lstStyle/>
          <a:p>
            <a:pPr algn="ctr"/>
            <a:r>
              <a:rPr lang="sv-SE" sz="3600" dirty="0">
                <a:solidFill>
                  <a:srgbClr val="839B7A"/>
                </a:solidFill>
              </a:rPr>
              <a:t>Direktupphandlingsgränser och hur beräknar man värdet?</a:t>
            </a:r>
            <a:br>
              <a:rPr lang="sv-SE" sz="3600" dirty="0">
                <a:solidFill>
                  <a:srgbClr val="839B7A"/>
                </a:solidFill>
              </a:rPr>
            </a:br>
            <a:endParaRPr lang="sv-SE" dirty="0">
              <a:solidFill>
                <a:srgbClr val="839B7A"/>
              </a:solidFill>
            </a:endParaRPr>
          </a:p>
        </p:txBody>
      </p:sp>
    </p:spTree>
    <p:extLst>
      <p:ext uri="{BB962C8B-B14F-4D97-AF65-F5344CB8AC3E}">
        <p14:creationId xmlns:p14="http://schemas.microsoft.com/office/powerpoint/2010/main" val="377854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C3D59A-83DD-D34B-A181-3548567B52C9}"/>
              </a:ext>
            </a:extLst>
          </p:cNvPr>
          <p:cNvSpPr>
            <a:spLocks noGrp="1"/>
          </p:cNvSpPr>
          <p:nvPr>
            <p:ph type="title"/>
          </p:nvPr>
        </p:nvSpPr>
        <p:spPr/>
        <p:txBody>
          <a:bodyPr/>
          <a:lstStyle/>
          <a:p>
            <a:r>
              <a:rPr lang="sv-SE" dirty="0"/>
              <a:t>Direktupphandlingsgränser och hur beräknar man värdet?</a:t>
            </a:r>
          </a:p>
        </p:txBody>
      </p:sp>
      <p:sp>
        <p:nvSpPr>
          <p:cNvPr id="3" name="Platshållare för innehåll 2">
            <a:extLst>
              <a:ext uri="{FF2B5EF4-FFF2-40B4-BE49-F238E27FC236}">
                <a16:creationId xmlns:a16="http://schemas.microsoft.com/office/drawing/2014/main" id="{B7CBD4E7-E45F-7E4C-899F-D8E9C791BFBD}"/>
              </a:ext>
            </a:extLst>
          </p:cNvPr>
          <p:cNvSpPr>
            <a:spLocks noGrp="1"/>
          </p:cNvSpPr>
          <p:nvPr>
            <p:ph idx="1"/>
          </p:nvPr>
        </p:nvSpPr>
        <p:spPr/>
        <p:txBody>
          <a:bodyPr>
            <a:normAutofit/>
          </a:bodyPr>
          <a:lstStyle/>
          <a:p>
            <a:r>
              <a:rPr lang="sv-SE" sz="2800" dirty="0"/>
              <a:t>Hur värdet beräknas ändrat</a:t>
            </a:r>
          </a:p>
          <a:p>
            <a:r>
              <a:rPr lang="sv-SE" sz="2800" dirty="0"/>
              <a:t>Nuvarande LOU/LUF/LUFS - Direktupphandlingar av </a:t>
            </a:r>
            <a:r>
              <a:rPr lang="sv-SE" sz="2800" i="1" dirty="0"/>
              <a:t>samma slag </a:t>
            </a:r>
            <a:r>
              <a:rPr lang="sv-SE" sz="2800" dirty="0"/>
              <a:t>gjorda under räkenskapsåret</a:t>
            </a:r>
          </a:p>
          <a:p>
            <a:r>
              <a:rPr lang="sv-SE" sz="2800" dirty="0"/>
              <a:t>Nu försvinner samma slag och de vanliga beräkningsreglerna i 5 kap. gäller – totala beloppet enligt kontraktet, förbud mot kringgåenden (3 kap. LUFS)</a:t>
            </a:r>
            <a:endParaRPr lang="sv-SE" dirty="0"/>
          </a:p>
        </p:txBody>
      </p:sp>
    </p:spTree>
    <p:extLst>
      <p:ext uri="{BB962C8B-B14F-4D97-AF65-F5344CB8AC3E}">
        <p14:creationId xmlns:p14="http://schemas.microsoft.com/office/powerpoint/2010/main" val="413837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60B3E6-41FC-4C4A-81A1-D21920AD667F}"/>
              </a:ext>
            </a:extLst>
          </p:cNvPr>
          <p:cNvSpPr>
            <a:spLocks noGrp="1"/>
          </p:cNvSpPr>
          <p:nvPr>
            <p:ph type="title"/>
          </p:nvPr>
        </p:nvSpPr>
        <p:spPr/>
        <p:txBody>
          <a:bodyPr/>
          <a:lstStyle/>
          <a:p>
            <a:r>
              <a:rPr lang="sv-SE" dirty="0"/>
              <a:t>Direktupphandlingsgränser och hur beräknar man värdet?</a:t>
            </a:r>
          </a:p>
        </p:txBody>
      </p:sp>
      <p:sp>
        <p:nvSpPr>
          <p:cNvPr id="3" name="Platshållare för innehåll 2">
            <a:extLst>
              <a:ext uri="{FF2B5EF4-FFF2-40B4-BE49-F238E27FC236}">
                <a16:creationId xmlns:a16="http://schemas.microsoft.com/office/drawing/2014/main" id="{2F08A0FC-FE27-7E4B-934B-EC5BC5FD6C71}"/>
              </a:ext>
            </a:extLst>
          </p:cNvPr>
          <p:cNvSpPr>
            <a:spLocks noGrp="1"/>
          </p:cNvSpPr>
          <p:nvPr>
            <p:ph idx="1"/>
          </p:nvPr>
        </p:nvSpPr>
        <p:spPr/>
        <p:txBody>
          <a:bodyPr>
            <a:normAutofit fontScale="92500" lnSpcReduction="20000"/>
          </a:bodyPr>
          <a:lstStyle/>
          <a:p>
            <a:pPr marL="0" indent="0">
              <a:buNone/>
            </a:pPr>
            <a:r>
              <a:rPr lang="sv-SE" sz="2800" dirty="0"/>
              <a:t>LOU – upphandlingar av varor, tjänster (ej i bilaga 2) och byggentreprenader med värde under 700 000 SEK</a:t>
            </a:r>
          </a:p>
          <a:p>
            <a:pPr marL="0" indent="0">
              <a:buNone/>
            </a:pPr>
            <a:r>
              <a:rPr lang="sv-SE" sz="2800" dirty="0"/>
              <a:t>LOU – upphandlingar av tjänster i bilaga 2 med värde under 7,8 MSEK</a:t>
            </a:r>
          </a:p>
          <a:p>
            <a:pPr marL="0" indent="0">
              <a:buNone/>
            </a:pPr>
            <a:endParaRPr lang="sv-SE" sz="2800" dirty="0"/>
          </a:p>
          <a:p>
            <a:pPr marL="0" indent="0">
              <a:buNone/>
            </a:pPr>
            <a:r>
              <a:rPr lang="sv-SE" sz="2800" dirty="0"/>
              <a:t>LUF - upphandlingar av varor, tjänster (ej i bilaga 2) och byggentreprenader med värde under 1,2 MSEK</a:t>
            </a:r>
          </a:p>
          <a:p>
            <a:pPr marL="0" indent="0">
              <a:buNone/>
            </a:pPr>
            <a:r>
              <a:rPr lang="sv-SE" sz="2800" dirty="0"/>
              <a:t>LUF – upphandlingar av tjänster i bilaga 2 med värde under 10,4 MSEK</a:t>
            </a:r>
          </a:p>
          <a:p>
            <a:pPr marL="0" indent="0">
              <a:buNone/>
            </a:pPr>
            <a:endParaRPr lang="sv-SE" sz="2800" dirty="0"/>
          </a:p>
          <a:p>
            <a:pPr marL="0" indent="0">
              <a:buNone/>
            </a:pPr>
            <a:r>
              <a:rPr lang="sv-SE" sz="2800" dirty="0"/>
              <a:t>LUFS – varor, tjänster och byggentreprenader under 1,2 MSEK</a:t>
            </a:r>
          </a:p>
          <a:p>
            <a:pPr marL="0" indent="0">
              <a:buNone/>
            </a:pPr>
            <a:endParaRPr lang="sv-SE" dirty="0"/>
          </a:p>
        </p:txBody>
      </p:sp>
    </p:spTree>
    <p:extLst>
      <p:ext uri="{BB962C8B-B14F-4D97-AF65-F5344CB8AC3E}">
        <p14:creationId xmlns:p14="http://schemas.microsoft.com/office/powerpoint/2010/main" val="3161087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7D311F-0A25-6B45-A07D-1A707E518132}"/>
              </a:ext>
            </a:extLst>
          </p:cNvPr>
          <p:cNvSpPr>
            <a:spLocks noGrp="1"/>
          </p:cNvSpPr>
          <p:nvPr>
            <p:ph type="title"/>
          </p:nvPr>
        </p:nvSpPr>
        <p:spPr>
          <a:xfrm>
            <a:off x="2152650" y="2900363"/>
            <a:ext cx="7886700" cy="1243012"/>
          </a:xfrm>
        </p:spPr>
        <p:txBody>
          <a:bodyPr/>
          <a:lstStyle/>
          <a:p>
            <a:pPr algn="ctr"/>
            <a:r>
              <a:rPr lang="sv-SE" dirty="0"/>
              <a:t>19 kap. LOU/LUF</a:t>
            </a:r>
          </a:p>
        </p:txBody>
      </p:sp>
    </p:spTree>
    <p:extLst>
      <p:ext uri="{BB962C8B-B14F-4D97-AF65-F5344CB8AC3E}">
        <p14:creationId xmlns:p14="http://schemas.microsoft.com/office/powerpoint/2010/main" val="523262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339AB-8720-E445-9BC4-2A99CDC2C688}"/>
              </a:ext>
            </a:extLst>
          </p:cNvPr>
          <p:cNvSpPr>
            <a:spLocks noGrp="1"/>
          </p:cNvSpPr>
          <p:nvPr>
            <p:ph type="title"/>
          </p:nvPr>
        </p:nvSpPr>
        <p:spPr/>
        <p:txBody>
          <a:bodyPr/>
          <a:lstStyle/>
          <a:p>
            <a:r>
              <a:rPr lang="sv-SE" dirty="0"/>
              <a:t>Vad kommer att gälla enligt 19 kap.?</a:t>
            </a:r>
          </a:p>
        </p:txBody>
      </p:sp>
      <p:sp>
        <p:nvSpPr>
          <p:cNvPr id="3" name="Platshållare för innehåll 2">
            <a:extLst>
              <a:ext uri="{FF2B5EF4-FFF2-40B4-BE49-F238E27FC236}">
                <a16:creationId xmlns:a16="http://schemas.microsoft.com/office/drawing/2014/main" id="{356F86AE-DC85-9041-8472-38F6F175CFAB}"/>
              </a:ext>
            </a:extLst>
          </p:cNvPr>
          <p:cNvSpPr>
            <a:spLocks noGrp="1"/>
          </p:cNvSpPr>
          <p:nvPr>
            <p:ph idx="1"/>
          </p:nvPr>
        </p:nvSpPr>
        <p:spPr/>
        <p:txBody>
          <a:bodyPr>
            <a:normAutofit/>
          </a:bodyPr>
          <a:lstStyle/>
          <a:p>
            <a:r>
              <a:rPr lang="sv-SE" sz="2800" dirty="0"/>
              <a:t>Grundläggande principerna gäller (HFD 2018 ref. 60)</a:t>
            </a:r>
          </a:p>
          <a:p>
            <a:r>
              <a:rPr lang="sv-SE" sz="2800" dirty="0"/>
              <a:t>Annonsering och efterannonsering ska ske – annons publiceras i registrerad annonsdatabas</a:t>
            </a:r>
          </a:p>
          <a:p>
            <a:r>
              <a:rPr lang="sv-SE" sz="2800" dirty="0"/>
              <a:t>Skälig tid ska ges att inkomma med ansökan och anbud</a:t>
            </a:r>
          </a:p>
          <a:p>
            <a:r>
              <a:rPr lang="sv-SE" sz="2800" dirty="0"/>
              <a:t>Uteslutning </a:t>
            </a:r>
            <a:r>
              <a:rPr lang="sv-SE" sz="2800" i="1" dirty="0"/>
              <a:t>får</a:t>
            </a:r>
            <a:r>
              <a:rPr lang="sv-SE" sz="2800" dirty="0"/>
              <a:t> ske enligt 13 kap. 1-3 §§</a:t>
            </a:r>
          </a:p>
          <a:p>
            <a:r>
              <a:rPr lang="sv-SE" sz="2800" dirty="0"/>
              <a:t>Underrättelse om beslut och avtalsspärr</a:t>
            </a:r>
          </a:p>
          <a:p>
            <a:r>
              <a:rPr lang="sv-SE" sz="2800" dirty="0"/>
              <a:t>Reglerna i 20 kap. gäller</a:t>
            </a:r>
          </a:p>
          <a:p>
            <a:r>
              <a:rPr lang="sv-SE" sz="2800" dirty="0"/>
              <a:t>Dokumentationsplikt, tillgång till kontrakt</a:t>
            </a:r>
          </a:p>
          <a:p>
            <a:endParaRPr lang="sv-SE" dirty="0"/>
          </a:p>
        </p:txBody>
      </p:sp>
    </p:spTree>
    <p:extLst>
      <p:ext uri="{BB962C8B-B14F-4D97-AF65-F5344CB8AC3E}">
        <p14:creationId xmlns:p14="http://schemas.microsoft.com/office/powerpoint/2010/main" val="286095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339AB-8720-E445-9BC4-2A99CDC2C688}"/>
              </a:ext>
            </a:extLst>
          </p:cNvPr>
          <p:cNvSpPr>
            <a:spLocks noGrp="1"/>
          </p:cNvSpPr>
          <p:nvPr>
            <p:ph type="title"/>
          </p:nvPr>
        </p:nvSpPr>
        <p:spPr/>
        <p:txBody>
          <a:bodyPr/>
          <a:lstStyle/>
          <a:p>
            <a:r>
              <a:rPr lang="sv-SE" dirty="0"/>
              <a:t>Vad kommer att gälla enligt 19 kap.?</a:t>
            </a:r>
          </a:p>
        </p:txBody>
      </p:sp>
      <p:sp>
        <p:nvSpPr>
          <p:cNvPr id="3" name="Platshållare för innehåll 2">
            <a:extLst>
              <a:ext uri="{FF2B5EF4-FFF2-40B4-BE49-F238E27FC236}">
                <a16:creationId xmlns:a16="http://schemas.microsoft.com/office/drawing/2014/main" id="{356F86AE-DC85-9041-8472-38F6F175CFAB}"/>
              </a:ext>
            </a:extLst>
          </p:cNvPr>
          <p:cNvSpPr>
            <a:spLocks noGrp="1"/>
          </p:cNvSpPr>
          <p:nvPr>
            <p:ph idx="1"/>
          </p:nvPr>
        </p:nvSpPr>
        <p:spPr/>
        <p:txBody>
          <a:bodyPr/>
          <a:lstStyle/>
          <a:p>
            <a:r>
              <a:rPr lang="sv-SE" sz="2800" dirty="0"/>
              <a:t>Frihet att utforma förfarandet! Dock ej uttryckligen i lagen – frihet under ansvar</a:t>
            </a:r>
          </a:p>
          <a:p>
            <a:r>
              <a:rPr lang="sv-SE" sz="2800" dirty="0"/>
              <a:t>Innehåll i upphandlingsdokumenten</a:t>
            </a:r>
          </a:p>
          <a:p>
            <a:r>
              <a:rPr lang="sv-SE" sz="2800" dirty="0"/>
              <a:t>Kommunicering och dialog </a:t>
            </a:r>
          </a:p>
          <a:p>
            <a:r>
              <a:rPr lang="sv-SE" sz="2800" dirty="0"/>
              <a:t>Skyddsregler – anbud i grupp, tillgång till andra företags kapacitet och onormalt låga anbud</a:t>
            </a:r>
          </a:p>
          <a:p>
            <a:r>
              <a:rPr lang="sv-SE" sz="2800" dirty="0"/>
              <a:t>Vissa sociala tjänster – möjlighet att reservera deltagande i upphandling</a:t>
            </a:r>
          </a:p>
          <a:p>
            <a:endParaRPr lang="sv-SE" dirty="0"/>
          </a:p>
        </p:txBody>
      </p:sp>
    </p:spTree>
    <p:extLst>
      <p:ext uri="{BB962C8B-B14F-4D97-AF65-F5344CB8AC3E}">
        <p14:creationId xmlns:p14="http://schemas.microsoft.com/office/powerpoint/2010/main" val="3211220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F50066-17A0-4D4B-B41A-7F8A715A4D14}"/>
              </a:ext>
            </a:extLst>
          </p:cNvPr>
          <p:cNvSpPr>
            <a:spLocks noGrp="1"/>
          </p:cNvSpPr>
          <p:nvPr>
            <p:ph type="title"/>
          </p:nvPr>
        </p:nvSpPr>
        <p:spPr/>
        <p:txBody>
          <a:bodyPr anchor="ctr">
            <a:normAutofit/>
          </a:bodyPr>
          <a:lstStyle/>
          <a:p>
            <a:r>
              <a:rPr lang="sv-SE" dirty="0"/>
              <a:t>Innehåll i UD</a:t>
            </a:r>
          </a:p>
        </p:txBody>
      </p:sp>
      <p:pic>
        <p:nvPicPr>
          <p:cNvPr id="7" name="Platshållare för innehåll 6">
            <a:extLst>
              <a:ext uri="{FF2B5EF4-FFF2-40B4-BE49-F238E27FC236}">
                <a16:creationId xmlns:a16="http://schemas.microsoft.com/office/drawing/2014/main" id="{EE0205C7-E14D-B042-B887-D6F7D840DBDB}"/>
              </a:ext>
            </a:extLst>
          </p:cNvPr>
          <p:cNvPicPr>
            <a:picLocks noGrp="1" noChangeAspect="1"/>
          </p:cNvPicPr>
          <p:nvPr>
            <p:ph idx="1"/>
          </p:nvPr>
        </p:nvPicPr>
        <p:blipFill>
          <a:blip r:embed="rId2"/>
          <a:stretch>
            <a:fillRect/>
          </a:stretch>
        </p:blipFill>
        <p:spPr>
          <a:xfrm>
            <a:off x="3155950" y="2548731"/>
            <a:ext cx="5880100" cy="2540000"/>
          </a:xfrm>
          <a:prstGeom prst="rect">
            <a:avLst/>
          </a:prstGeom>
          <a:noFill/>
        </p:spPr>
      </p:pic>
    </p:spTree>
    <p:extLst>
      <p:ext uri="{BB962C8B-B14F-4D97-AF65-F5344CB8AC3E}">
        <p14:creationId xmlns:p14="http://schemas.microsoft.com/office/powerpoint/2010/main" val="108679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23874-D62E-444E-8905-F00AB5C2F9D3}"/>
              </a:ext>
            </a:extLst>
          </p:cNvPr>
          <p:cNvSpPr>
            <a:spLocks noGrp="1"/>
          </p:cNvSpPr>
          <p:nvPr>
            <p:ph type="title"/>
          </p:nvPr>
        </p:nvSpPr>
        <p:spPr/>
        <p:txBody>
          <a:bodyPr/>
          <a:lstStyle/>
          <a:p>
            <a:r>
              <a:rPr lang="sv-SE" dirty="0"/>
              <a:t>Kommunicering och dialog </a:t>
            </a:r>
          </a:p>
        </p:txBody>
      </p:sp>
      <p:sp>
        <p:nvSpPr>
          <p:cNvPr id="3" name="Platshållare för innehåll 2">
            <a:extLst>
              <a:ext uri="{FF2B5EF4-FFF2-40B4-BE49-F238E27FC236}">
                <a16:creationId xmlns:a16="http://schemas.microsoft.com/office/drawing/2014/main" id="{7330686F-53F4-B84F-83FE-7FA2A3A1A35D}"/>
              </a:ext>
            </a:extLst>
          </p:cNvPr>
          <p:cNvSpPr>
            <a:spLocks noGrp="1"/>
          </p:cNvSpPr>
          <p:nvPr>
            <p:ph idx="1"/>
          </p:nvPr>
        </p:nvSpPr>
        <p:spPr/>
        <p:txBody>
          <a:bodyPr/>
          <a:lstStyle/>
          <a:p>
            <a:r>
              <a:rPr lang="sv-SE" sz="2800" dirty="0"/>
              <a:t>Kommunicering som huvudregel skriftlig, muntlig kan användas om lämpligt. Dokumentationsplikt gäller</a:t>
            </a:r>
          </a:p>
          <a:p>
            <a:r>
              <a:rPr lang="sv-SE" sz="2800" dirty="0"/>
              <a:t>Ny bestämmelse om dialog</a:t>
            </a:r>
          </a:p>
          <a:p>
            <a:endParaRPr lang="sv-SE" dirty="0"/>
          </a:p>
          <a:p>
            <a:endParaRPr lang="sv-SE" dirty="0"/>
          </a:p>
        </p:txBody>
      </p:sp>
      <p:pic>
        <p:nvPicPr>
          <p:cNvPr id="5" name="Bildobjekt 4">
            <a:extLst>
              <a:ext uri="{FF2B5EF4-FFF2-40B4-BE49-F238E27FC236}">
                <a16:creationId xmlns:a16="http://schemas.microsoft.com/office/drawing/2014/main" id="{A13F1E58-2706-AA49-A46F-8B3369B85207}"/>
              </a:ext>
            </a:extLst>
          </p:cNvPr>
          <p:cNvPicPr>
            <a:picLocks noChangeAspect="1"/>
          </p:cNvPicPr>
          <p:nvPr/>
        </p:nvPicPr>
        <p:blipFill>
          <a:blip r:embed="rId2"/>
          <a:stretch>
            <a:fillRect/>
          </a:stretch>
        </p:blipFill>
        <p:spPr>
          <a:xfrm>
            <a:off x="3689986" y="3429000"/>
            <a:ext cx="4692015" cy="1484948"/>
          </a:xfrm>
          <a:prstGeom prst="rect">
            <a:avLst/>
          </a:prstGeom>
        </p:spPr>
      </p:pic>
    </p:spTree>
    <p:extLst>
      <p:ext uri="{BB962C8B-B14F-4D97-AF65-F5344CB8AC3E}">
        <p14:creationId xmlns:p14="http://schemas.microsoft.com/office/powerpoint/2010/main" val="228146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CD542E-85A2-0241-AF5D-F2EAD55FE3B1}"/>
              </a:ext>
            </a:extLst>
          </p:cNvPr>
          <p:cNvSpPr>
            <a:spLocks noGrp="1"/>
          </p:cNvSpPr>
          <p:nvPr>
            <p:ph type="title"/>
          </p:nvPr>
        </p:nvSpPr>
        <p:spPr>
          <a:xfrm>
            <a:off x="2152650" y="2500313"/>
            <a:ext cx="7886700" cy="1214438"/>
          </a:xfrm>
        </p:spPr>
        <p:txBody>
          <a:bodyPr/>
          <a:lstStyle/>
          <a:p>
            <a:pPr algn="ctr"/>
            <a:r>
              <a:rPr lang="sv-SE" dirty="0"/>
              <a:t>Bakgrund – vad och varför?</a:t>
            </a:r>
            <a:br>
              <a:rPr lang="sv-SE" dirty="0"/>
            </a:br>
            <a:endParaRPr lang="sv-SE" dirty="0"/>
          </a:p>
        </p:txBody>
      </p:sp>
    </p:spTree>
    <p:extLst>
      <p:ext uri="{BB962C8B-B14F-4D97-AF65-F5344CB8AC3E}">
        <p14:creationId xmlns:p14="http://schemas.microsoft.com/office/powerpoint/2010/main" val="3715604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3D014-37F5-5443-890A-E474968B154E}"/>
              </a:ext>
            </a:extLst>
          </p:cNvPr>
          <p:cNvSpPr>
            <a:spLocks noGrp="1"/>
          </p:cNvSpPr>
          <p:nvPr>
            <p:ph type="title"/>
          </p:nvPr>
        </p:nvSpPr>
        <p:spPr/>
        <p:txBody>
          <a:bodyPr/>
          <a:lstStyle/>
          <a:p>
            <a:r>
              <a:rPr lang="sv-SE" dirty="0"/>
              <a:t>Kommunicering och dialog – förhandling</a:t>
            </a:r>
          </a:p>
        </p:txBody>
      </p:sp>
      <p:sp>
        <p:nvSpPr>
          <p:cNvPr id="3" name="Platshållare för innehåll 2">
            <a:extLst>
              <a:ext uri="{FF2B5EF4-FFF2-40B4-BE49-F238E27FC236}">
                <a16:creationId xmlns:a16="http://schemas.microsoft.com/office/drawing/2014/main" id="{BB288E71-EB58-8A4A-A409-E64907860EAF}"/>
              </a:ext>
            </a:extLst>
          </p:cNvPr>
          <p:cNvSpPr>
            <a:spLocks noGrp="1"/>
          </p:cNvSpPr>
          <p:nvPr>
            <p:ph idx="1"/>
          </p:nvPr>
        </p:nvSpPr>
        <p:spPr/>
        <p:txBody>
          <a:bodyPr/>
          <a:lstStyle/>
          <a:p>
            <a:r>
              <a:rPr lang="sv-SE" sz="2800" dirty="0"/>
              <a:t>En särskild bestämmelse om förhandling</a:t>
            </a:r>
          </a:p>
          <a:p>
            <a:endParaRPr lang="sv-SE" b="1" dirty="0"/>
          </a:p>
          <a:p>
            <a:endParaRPr lang="sv-SE" dirty="0"/>
          </a:p>
          <a:p>
            <a:endParaRPr lang="sv-SE" dirty="0"/>
          </a:p>
        </p:txBody>
      </p:sp>
      <p:pic>
        <p:nvPicPr>
          <p:cNvPr id="5" name="Bildobjekt 4">
            <a:extLst>
              <a:ext uri="{FF2B5EF4-FFF2-40B4-BE49-F238E27FC236}">
                <a16:creationId xmlns:a16="http://schemas.microsoft.com/office/drawing/2014/main" id="{56FE9855-1F3B-5C43-9D39-237F4BEACA58}"/>
              </a:ext>
            </a:extLst>
          </p:cNvPr>
          <p:cNvPicPr>
            <a:picLocks noChangeAspect="1"/>
          </p:cNvPicPr>
          <p:nvPr/>
        </p:nvPicPr>
        <p:blipFill>
          <a:blip r:embed="rId2"/>
          <a:stretch>
            <a:fillRect/>
          </a:stretch>
        </p:blipFill>
        <p:spPr>
          <a:xfrm>
            <a:off x="2538985" y="2957013"/>
            <a:ext cx="5747195" cy="1528572"/>
          </a:xfrm>
          <a:prstGeom prst="rect">
            <a:avLst/>
          </a:prstGeom>
        </p:spPr>
      </p:pic>
    </p:spTree>
    <p:extLst>
      <p:ext uri="{BB962C8B-B14F-4D97-AF65-F5344CB8AC3E}">
        <p14:creationId xmlns:p14="http://schemas.microsoft.com/office/powerpoint/2010/main" val="4146946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C5D31-0EFA-564D-831E-61CC79BA29A9}"/>
              </a:ext>
            </a:extLst>
          </p:cNvPr>
          <p:cNvSpPr>
            <a:spLocks noGrp="1"/>
          </p:cNvSpPr>
          <p:nvPr>
            <p:ph type="title"/>
          </p:nvPr>
        </p:nvSpPr>
        <p:spPr/>
        <p:txBody>
          <a:bodyPr>
            <a:normAutofit/>
          </a:bodyPr>
          <a:lstStyle/>
          <a:p>
            <a:r>
              <a:rPr lang="sv-SE" sz="2800" dirty="0"/>
              <a:t>Skyddsregler för leverantörer</a:t>
            </a:r>
          </a:p>
        </p:txBody>
      </p:sp>
      <p:sp>
        <p:nvSpPr>
          <p:cNvPr id="3" name="Platshållare för innehåll 2">
            <a:extLst>
              <a:ext uri="{FF2B5EF4-FFF2-40B4-BE49-F238E27FC236}">
                <a16:creationId xmlns:a16="http://schemas.microsoft.com/office/drawing/2014/main" id="{F2706970-76E8-594A-BD16-7CEAB593F840}"/>
              </a:ext>
            </a:extLst>
          </p:cNvPr>
          <p:cNvSpPr>
            <a:spLocks noGrp="1"/>
          </p:cNvSpPr>
          <p:nvPr>
            <p:ph idx="1"/>
          </p:nvPr>
        </p:nvSpPr>
        <p:spPr/>
        <p:txBody>
          <a:bodyPr>
            <a:normAutofit/>
          </a:bodyPr>
          <a:lstStyle/>
          <a:p>
            <a:r>
              <a:rPr lang="sv-SE" sz="2800" dirty="0"/>
              <a:t>Anbud i grupp</a:t>
            </a:r>
          </a:p>
          <a:p>
            <a:r>
              <a:rPr lang="sv-SE" sz="2800" dirty="0"/>
              <a:t>Tillgång till andra företags kapacitet – ska visa att den kommer att förfoga över nödvändiga resurser när kontraktet ska genomföras</a:t>
            </a:r>
          </a:p>
        </p:txBody>
      </p:sp>
    </p:spTree>
    <p:extLst>
      <p:ext uri="{BB962C8B-B14F-4D97-AF65-F5344CB8AC3E}">
        <p14:creationId xmlns:p14="http://schemas.microsoft.com/office/powerpoint/2010/main" val="300727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a:t>Skyddsregler för leverantörer, forts.</a:t>
            </a:r>
          </a:p>
        </p:txBody>
      </p:sp>
      <p:sp>
        <p:nvSpPr>
          <p:cNvPr id="5" name="Content Placeholder 4"/>
          <p:cNvSpPr>
            <a:spLocks noGrp="1"/>
          </p:cNvSpPr>
          <p:nvPr>
            <p:ph idx="1"/>
          </p:nvPr>
        </p:nvSpPr>
        <p:spPr/>
        <p:txBody>
          <a:bodyPr>
            <a:normAutofit/>
          </a:bodyPr>
          <a:lstStyle/>
          <a:p>
            <a:r>
              <a:rPr lang="sv-SE" sz="2800" dirty="0"/>
              <a:t>Onormalt låga anbud – får förkasta ett anbud om finner att det är onormalt lågt. Får dock förkastas först sedan förklaring begärts och något tillfredsställande svar inte har lämnats </a:t>
            </a:r>
          </a:p>
        </p:txBody>
      </p:sp>
    </p:spTree>
    <p:extLst>
      <p:ext uri="{BB962C8B-B14F-4D97-AF65-F5344CB8AC3E}">
        <p14:creationId xmlns:p14="http://schemas.microsoft.com/office/powerpoint/2010/main" val="335066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2F830-2EC3-084D-A2E3-FE099D4BA518}"/>
              </a:ext>
            </a:extLst>
          </p:cNvPr>
          <p:cNvSpPr>
            <a:spLocks noGrp="1"/>
          </p:cNvSpPr>
          <p:nvPr>
            <p:ph type="title"/>
          </p:nvPr>
        </p:nvSpPr>
        <p:spPr/>
        <p:txBody>
          <a:bodyPr/>
          <a:lstStyle/>
          <a:p>
            <a:r>
              <a:rPr lang="sv-SE" dirty="0"/>
              <a:t>Sammanfattningsvis</a:t>
            </a:r>
          </a:p>
        </p:txBody>
      </p:sp>
      <p:sp>
        <p:nvSpPr>
          <p:cNvPr id="3" name="Platshållare för innehåll 2">
            <a:extLst>
              <a:ext uri="{FF2B5EF4-FFF2-40B4-BE49-F238E27FC236}">
                <a16:creationId xmlns:a16="http://schemas.microsoft.com/office/drawing/2014/main" id="{D3074341-D333-034D-9707-E473CA10839D}"/>
              </a:ext>
            </a:extLst>
          </p:cNvPr>
          <p:cNvSpPr>
            <a:spLocks noGrp="1"/>
          </p:cNvSpPr>
          <p:nvPr>
            <p:ph idx="1"/>
          </p:nvPr>
        </p:nvSpPr>
        <p:spPr/>
        <p:txBody>
          <a:bodyPr/>
          <a:lstStyle/>
          <a:p>
            <a:r>
              <a:rPr lang="sv-SE" sz="2800" dirty="0"/>
              <a:t>27 i stället för 41 paragrafer</a:t>
            </a:r>
          </a:p>
          <a:p>
            <a:r>
              <a:rPr lang="sv-SE" sz="2800" dirty="0"/>
              <a:t>(Nästan) inga hänvisningar</a:t>
            </a:r>
          </a:p>
          <a:p>
            <a:r>
              <a:rPr lang="sv-SE" sz="2800" dirty="0"/>
              <a:t>Onödiga fel kan undvikas</a:t>
            </a:r>
          </a:p>
          <a:p>
            <a:r>
              <a:rPr lang="sv-SE" sz="2800" dirty="0"/>
              <a:t>Upphandlingarna kan anpassas efter vad som upphandlas</a:t>
            </a:r>
          </a:p>
          <a:p>
            <a:r>
              <a:rPr lang="sv-SE" sz="2800" dirty="0"/>
              <a:t>Mer flexibla och enklare</a:t>
            </a:r>
          </a:p>
          <a:p>
            <a:r>
              <a:rPr lang="sv-SE" sz="2800" dirty="0"/>
              <a:t>Tillsammans skapas de bästa upphandlingarna!</a:t>
            </a:r>
          </a:p>
          <a:p>
            <a:pPr marL="0" indent="0">
              <a:buNone/>
            </a:pPr>
            <a:endParaRPr lang="sv-SE" dirty="0"/>
          </a:p>
        </p:txBody>
      </p:sp>
    </p:spTree>
    <p:extLst>
      <p:ext uri="{BB962C8B-B14F-4D97-AF65-F5344CB8AC3E}">
        <p14:creationId xmlns:p14="http://schemas.microsoft.com/office/powerpoint/2010/main" val="134107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7D311F-0A25-6B45-A07D-1A707E518132}"/>
              </a:ext>
            </a:extLst>
          </p:cNvPr>
          <p:cNvSpPr>
            <a:spLocks noGrp="1"/>
          </p:cNvSpPr>
          <p:nvPr>
            <p:ph type="title"/>
          </p:nvPr>
        </p:nvSpPr>
        <p:spPr>
          <a:xfrm>
            <a:off x="2152650" y="2900363"/>
            <a:ext cx="7886700" cy="1243012"/>
          </a:xfrm>
        </p:spPr>
        <p:txBody>
          <a:bodyPr/>
          <a:lstStyle/>
          <a:p>
            <a:pPr algn="ctr"/>
            <a:r>
              <a:rPr lang="sv-SE" dirty="0">
                <a:solidFill>
                  <a:srgbClr val="4A606D"/>
                </a:solidFill>
              </a:rPr>
              <a:t>19 a kap. LOU/LUF</a:t>
            </a:r>
          </a:p>
        </p:txBody>
      </p:sp>
    </p:spTree>
    <p:extLst>
      <p:ext uri="{BB962C8B-B14F-4D97-AF65-F5344CB8AC3E}">
        <p14:creationId xmlns:p14="http://schemas.microsoft.com/office/powerpoint/2010/main" val="835947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Direktupphandlingar - ett helt nytt kapitel</a:t>
            </a:r>
          </a:p>
        </p:txBody>
      </p:sp>
      <p:sp>
        <p:nvSpPr>
          <p:cNvPr id="3" name="Content Placeholder 2"/>
          <p:cNvSpPr>
            <a:spLocks noGrp="1"/>
          </p:cNvSpPr>
          <p:nvPr>
            <p:ph idx="1"/>
          </p:nvPr>
        </p:nvSpPr>
        <p:spPr/>
        <p:txBody>
          <a:bodyPr>
            <a:normAutofit/>
          </a:bodyPr>
          <a:lstStyle/>
          <a:p>
            <a:r>
              <a:rPr lang="sv-SE" sz="2800" dirty="0"/>
              <a:t>Ny definition av direktupphandling</a:t>
            </a:r>
          </a:p>
          <a:p>
            <a:pPr marL="0" indent="0">
              <a:buNone/>
            </a:pPr>
            <a:endParaRPr lang="sv-SE" sz="2800" i="1" dirty="0"/>
          </a:p>
          <a:p>
            <a:pPr marL="0" indent="0">
              <a:buNone/>
            </a:pPr>
            <a:r>
              <a:rPr lang="sv-SE" sz="2800" i="1" dirty="0"/>
              <a:t>Med direktupphandling avses ett förfarande för tilldelning av kontrakt eller ingående av ramavtal utan krav på att den upphandlande myndigheten först ska informera om sin avsikt att upphandla genom en annons om anbudsinfordran</a:t>
            </a:r>
          </a:p>
        </p:txBody>
      </p:sp>
    </p:spTree>
    <p:extLst>
      <p:ext uri="{BB962C8B-B14F-4D97-AF65-F5344CB8AC3E}">
        <p14:creationId xmlns:p14="http://schemas.microsoft.com/office/powerpoint/2010/main" val="2281454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3D222-AFB4-8E4A-AE9A-E5021887D1B7}"/>
              </a:ext>
            </a:extLst>
          </p:cNvPr>
          <p:cNvSpPr>
            <a:spLocks noGrp="1"/>
          </p:cNvSpPr>
          <p:nvPr>
            <p:ph type="title"/>
          </p:nvPr>
        </p:nvSpPr>
        <p:spPr/>
        <p:txBody>
          <a:bodyPr/>
          <a:lstStyle/>
          <a:p>
            <a:r>
              <a:rPr lang="sv-SE" dirty="0"/>
              <a:t>19 a kap. LOU/LUF - övrigt</a:t>
            </a:r>
          </a:p>
        </p:txBody>
      </p:sp>
      <p:sp>
        <p:nvSpPr>
          <p:cNvPr id="3" name="Platshållare för innehåll 2">
            <a:extLst>
              <a:ext uri="{FF2B5EF4-FFF2-40B4-BE49-F238E27FC236}">
                <a16:creationId xmlns:a16="http://schemas.microsoft.com/office/drawing/2014/main" id="{4361CA10-BA93-B24F-9B77-3306C937DC6C}"/>
              </a:ext>
            </a:extLst>
          </p:cNvPr>
          <p:cNvSpPr>
            <a:spLocks noGrp="1"/>
          </p:cNvSpPr>
          <p:nvPr>
            <p:ph idx="1"/>
          </p:nvPr>
        </p:nvSpPr>
        <p:spPr/>
        <p:txBody>
          <a:bodyPr>
            <a:normAutofit/>
          </a:bodyPr>
          <a:lstStyle/>
          <a:p>
            <a:r>
              <a:rPr lang="sv-SE" sz="2800" dirty="0"/>
              <a:t>Principerna gäller!</a:t>
            </a:r>
          </a:p>
          <a:p>
            <a:r>
              <a:rPr lang="sv-SE" sz="2800" dirty="0"/>
              <a:t>Får annonsera om sin avsikt</a:t>
            </a:r>
          </a:p>
          <a:p>
            <a:r>
              <a:rPr lang="sv-SE" sz="2800" dirty="0"/>
              <a:t>Ska efterannonsera om värdet överstiger 700 000 SEK/1,2 MSEK</a:t>
            </a:r>
          </a:p>
          <a:p>
            <a:r>
              <a:rPr lang="sv-SE" sz="2800" dirty="0"/>
              <a:t>Ska dokumentera om värde över 100 000 SEK</a:t>
            </a:r>
          </a:p>
          <a:p>
            <a:r>
              <a:rPr lang="sv-SE" sz="2800" dirty="0"/>
              <a:t>Ska besluta om riktlinjer för direktupphandling</a:t>
            </a:r>
          </a:p>
          <a:p>
            <a:r>
              <a:rPr lang="sv-SE" sz="2800" dirty="0"/>
              <a:t>Underrättelse om tilldelningsbeslut – utlöser ingen avtalsspärr!</a:t>
            </a:r>
          </a:p>
          <a:p>
            <a:endParaRPr lang="sv-SE" dirty="0"/>
          </a:p>
          <a:p>
            <a:pPr marL="0" indent="0">
              <a:buNone/>
            </a:pPr>
            <a:endParaRPr lang="sv-SE" dirty="0"/>
          </a:p>
        </p:txBody>
      </p:sp>
    </p:spTree>
    <p:extLst>
      <p:ext uri="{BB962C8B-B14F-4D97-AF65-F5344CB8AC3E}">
        <p14:creationId xmlns:p14="http://schemas.microsoft.com/office/powerpoint/2010/main" val="4266840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720325-4AE6-5645-A845-A474187EAEFF}"/>
              </a:ext>
            </a:extLst>
          </p:cNvPr>
          <p:cNvSpPr>
            <a:spLocks noGrp="1"/>
          </p:cNvSpPr>
          <p:nvPr>
            <p:ph type="title"/>
          </p:nvPr>
        </p:nvSpPr>
        <p:spPr/>
        <p:txBody>
          <a:bodyPr/>
          <a:lstStyle/>
          <a:p>
            <a:r>
              <a:rPr lang="sv-SE" dirty="0"/>
              <a:t>Sammanfattningsvis</a:t>
            </a:r>
          </a:p>
        </p:txBody>
      </p:sp>
      <p:sp>
        <p:nvSpPr>
          <p:cNvPr id="3" name="Platshållare för innehåll 2">
            <a:extLst>
              <a:ext uri="{FF2B5EF4-FFF2-40B4-BE49-F238E27FC236}">
                <a16:creationId xmlns:a16="http://schemas.microsoft.com/office/drawing/2014/main" id="{6C2A6D20-5BB6-1844-A4C0-E3CB49FC514B}"/>
              </a:ext>
            </a:extLst>
          </p:cNvPr>
          <p:cNvSpPr>
            <a:spLocks noGrp="1"/>
          </p:cNvSpPr>
          <p:nvPr>
            <p:ph idx="1"/>
          </p:nvPr>
        </p:nvSpPr>
        <p:spPr/>
        <p:txBody>
          <a:bodyPr>
            <a:normAutofit/>
          </a:bodyPr>
          <a:lstStyle/>
          <a:p>
            <a:r>
              <a:rPr lang="sv-SE" sz="2800" dirty="0"/>
              <a:t>Alla regler om direktupphandlingar på ett ställe</a:t>
            </a:r>
          </a:p>
          <a:p>
            <a:r>
              <a:rPr lang="sv-SE" sz="2800" dirty="0"/>
              <a:t>Samma slag försvinner</a:t>
            </a:r>
          </a:p>
          <a:p>
            <a:r>
              <a:rPr lang="sv-SE" sz="2800" dirty="0"/>
              <a:t>Större utrymme för direktupphandlingar av tjänster enligt bilaga 2 – väsentligt höjd gräns (från omkring 615 000 (2,1 MSEK för tidigare välfärdstjänster)/1 100 000 SEK till 7,8 eller 10,4 MSEK)</a:t>
            </a:r>
          </a:p>
          <a:p>
            <a:r>
              <a:rPr lang="sv-SE" sz="2800" dirty="0"/>
              <a:t>Laglig rätt att direktupphandla vid överprövning</a:t>
            </a:r>
          </a:p>
        </p:txBody>
      </p:sp>
    </p:spTree>
    <p:extLst>
      <p:ext uri="{BB962C8B-B14F-4D97-AF65-F5344CB8AC3E}">
        <p14:creationId xmlns:p14="http://schemas.microsoft.com/office/powerpoint/2010/main" val="1623335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1FBE71-D406-BF40-8085-04E77E81D5B2}"/>
              </a:ext>
            </a:extLst>
          </p:cNvPr>
          <p:cNvSpPr>
            <a:spLocks noGrp="1"/>
          </p:cNvSpPr>
          <p:nvPr>
            <p:ph type="title"/>
          </p:nvPr>
        </p:nvSpPr>
        <p:spPr>
          <a:xfrm>
            <a:off x="2152650" y="2957514"/>
            <a:ext cx="7886700" cy="1271587"/>
          </a:xfrm>
        </p:spPr>
        <p:txBody>
          <a:bodyPr/>
          <a:lstStyle/>
          <a:p>
            <a:pPr algn="ctr"/>
            <a:r>
              <a:rPr lang="sv-SE" dirty="0"/>
              <a:t>Dialog</a:t>
            </a:r>
          </a:p>
        </p:txBody>
      </p:sp>
    </p:spTree>
    <p:extLst>
      <p:ext uri="{BB962C8B-B14F-4D97-AF65-F5344CB8AC3E}">
        <p14:creationId xmlns:p14="http://schemas.microsoft.com/office/powerpoint/2010/main" val="116995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5C367-97CF-9F43-9DE0-05B5FCE6802F}"/>
              </a:ext>
            </a:extLst>
          </p:cNvPr>
          <p:cNvSpPr>
            <a:spLocks noGrp="1"/>
          </p:cNvSpPr>
          <p:nvPr>
            <p:ph type="title"/>
          </p:nvPr>
        </p:nvSpPr>
        <p:spPr/>
        <p:txBody>
          <a:bodyPr/>
          <a:lstStyle/>
          <a:p>
            <a:r>
              <a:rPr lang="sv-SE" dirty="0"/>
              <a:t>Vad är problemet?</a:t>
            </a:r>
          </a:p>
        </p:txBody>
      </p:sp>
      <p:sp>
        <p:nvSpPr>
          <p:cNvPr id="3" name="Platshållare för innehåll 2">
            <a:extLst>
              <a:ext uri="{FF2B5EF4-FFF2-40B4-BE49-F238E27FC236}">
                <a16:creationId xmlns:a16="http://schemas.microsoft.com/office/drawing/2014/main" id="{8CE3FDC8-0B3E-0748-9B21-EFC549F9C092}"/>
              </a:ext>
            </a:extLst>
          </p:cNvPr>
          <p:cNvSpPr>
            <a:spLocks noGrp="1"/>
          </p:cNvSpPr>
          <p:nvPr>
            <p:ph idx="1"/>
          </p:nvPr>
        </p:nvSpPr>
        <p:spPr/>
        <p:txBody>
          <a:bodyPr>
            <a:normAutofit fontScale="92500" lnSpcReduction="10000"/>
          </a:bodyPr>
          <a:lstStyle/>
          <a:p>
            <a:r>
              <a:rPr lang="sv-SE" sz="2800" dirty="0"/>
              <a:t>4 kap. 9 § LOU (och 4 kap. 8 § LUF):</a:t>
            </a:r>
          </a:p>
          <a:p>
            <a:endParaRPr lang="sv-SE" sz="2800" dirty="0"/>
          </a:p>
          <a:p>
            <a:pPr marL="0" indent="0">
              <a:buNone/>
            </a:pPr>
            <a:r>
              <a:rPr lang="sv-SE" sz="2800" b="1" i="1" dirty="0"/>
              <a:t>Rättelse av fel, förtydligande och komplettering</a:t>
            </a:r>
          </a:p>
          <a:p>
            <a:pPr marL="0" indent="0">
              <a:buNone/>
            </a:pPr>
            <a:r>
              <a:rPr lang="sv-SE" sz="2800" b="1" i="1" dirty="0"/>
              <a:t>9 §</a:t>
            </a:r>
            <a:r>
              <a:rPr lang="sv-SE" sz="2800" i="1" dirty="0"/>
              <a:t>   En upphandlande myndighet får tillåta eller begära att en leverantör rättar en felskrivning, felräkning eller något annat fel i en handling som har getts in av leverantören. Myndigheten får också tillåta eller begära att en leverantör förtydligar eller kompletterar en sådan handling.</a:t>
            </a:r>
          </a:p>
          <a:p>
            <a:pPr marL="0" indent="0">
              <a:buNone/>
            </a:pPr>
            <a:r>
              <a:rPr lang="sv-SE" sz="2800" i="1" dirty="0"/>
              <a:t>En åtgärd enligt första stycket ska vara </a:t>
            </a:r>
            <a:r>
              <a:rPr lang="sv-SE" sz="3000" i="1" dirty="0"/>
              <a:t>förenlig med principerna om likabehandling och öppenhet. </a:t>
            </a:r>
            <a:br>
              <a:rPr lang="sv-SE" dirty="0"/>
            </a:br>
            <a:endParaRPr lang="sv-SE" dirty="0"/>
          </a:p>
          <a:p>
            <a:endParaRPr lang="sv-SE" dirty="0"/>
          </a:p>
          <a:p>
            <a:endParaRPr lang="sv-SE" dirty="0"/>
          </a:p>
        </p:txBody>
      </p:sp>
    </p:spTree>
    <p:extLst>
      <p:ext uri="{BB962C8B-B14F-4D97-AF65-F5344CB8AC3E}">
        <p14:creationId xmlns:p14="http://schemas.microsoft.com/office/powerpoint/2010/main" val="83829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5C367-97CF-9F43-9DE0-05B5FCE6802F}"/>
              </a:ext>
            </a:extLst>
          </p:cNvPr>
          <p:cNvSpPr>
            <a:spLocks noGrp="1"/>
          </p:cNvSpPr>
          <p:nvPr>
            <p:ph type="title"/>
          </p:nvPr>
        </p:nvSpPr>
        <p:spPr/>
        <p:txBody>
          <a:bodyPr/>
          <a:lstStyle/>
          <a:p>
            <a:r>
              <a:rPr lang="sv-SE" dirty="0"/>
              <a:t>Bakgrund – vad och varför?</a:t>
            </a:r>
          </a:p>
        </p:txBody>
      </p:sp>
      <p:sp>
        <p:nvSpPr>
          <p:cNvPr id="3" name="Platshållare för innehåll 2">
            <a:extLst>
              <a:ext uri="{FF2B5EF4-FFF2-40B4-BE49-F238E27FC236}">
                <a16:creationId xmlns:a16="http://schemas.microsoft.com/office/drawing/2014/main" id="{8CE3FDC8-0B3E-0748-9B21-EFC549F9C092}"/>
              </a:ext>
            </a:extLst>
          </p:cNvPr>
          <p:cNvSpPr>
            <a:spLocks noGrp="1"/>
          </p:cNvSpPr>
          <p:nvPr>
            <p:ph idx="1"/>
          </p:nvPr>
        </p:nvSpPr>
        <p:spPr/>
        <p:txBody>
          <a:bodyPr>
            <a:normAutofit/>
          </a:bodyPr>
          <a:lstStyle/>
          <a:p>
            <a:r>
              <a:rPr lang="sv-SE" sz="2800" dirty="0"/>
              <a:t>Direktivstyrda och icke-direktivstyrda regler - skillnad</a:t>
            </a:r>
          </a:p>
          <a:p>
            <a:r>
              <a:rPr lang="sv-SE" sz="2800" dirty="0"/>
              <a:t>Fokus har varit på att genomföra EU-direktiv i svensk rätt – de direktivstyrda reglerna</a:t>
            </a:r>
          </a:p>
          <a:p>
            <a:r>
              <a:rPr lang="sv-SE" sz="2800" dirty="0"/>
              <a:t>För de icke-direktivstyrda reglerna inga krav i EU-direktiv – inhemsk, frivillig reglering</a:t>
            </a:r>
          </a:p>
          <a:p>
            <a:r>
              <a:rPr lang="sv-SE" sz="2800" dirty="0"/>
              <a:t>Gamla 19 kap. LOU – texten har bara flyttats med och har inte utretts, byggts på hela tiden, ingen helhetssyn</a:t>
            </a:r>
          </a:p>
          <a:p>
            <a:pPr marL="0" indent="0">
              <a:buNone/>
            </a:pPr>
            <a:endParaRPr lang="sv-SE" dirty="0"/>
          </a:p>
          <a:p>
            <a:endParaRPr lang="sv-SE" dirty="0"/>
          </a:p>
        </p:txBody>
      </p:sp>
    </p:spTree>
    <p:extLst>
      <p:ext uri="{BB962C8B-B14F-4D97-AF65-F5344CB8AC3E}">
        <p14:creationId xmlns:p14="http://schemas.microsoft.com/office/powerpoint/2010/main" val="2858364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287BB-5E1B-6A41-8401-641043379906}"/>
              </a:ext>
            </a:extLst>
          </p:cNvPr>
          <p:cNvSpPr>
            <a:spLocks noGrp="1"/>
          </p:cNvSpPr>
          <p:nvPr>
            <p:ph type="title"/>
          </p:nvPr>
        </p:nvSpPr>
        <p:spPr/>
        <p:txBody>
          <a:bodyPr/>
          <a:lstStyle/>
          <a:p>
            <a:r>
              <a:rPr lang="sv-SE" dirty="0"/>
              <a:t>Vad är problemet?, forts.</a:t>
            </a:r>
          </a:p>
        </p:txBody>
      </p:sp>
      <p:sp>
        <p:nvSpPr>
          <p:cNvPr id="3" name="Platshållare för innehåll 2">
            <a:extLst>
              <a:ext uri="{FF2B5EF4-FFF2-40B4-BE49-F238E27FC236}">
                <a16:creationId xmlns:a16="http://schemas.microsoft.com/office/drawing/2014/main" id="{906BA1F0-9F53-5847-999E-2C9A9AE7235A}"/>
              </a:ext>
            </a:extLst>
          </p:cNvPr>
          <p:cNvSpPr>
            <a:spLocks noGrp="1"/>
          </p:cNvSpPr>
          <p:nvPr>
            <p:ph idx="1"/>
          </p:nvPr>
        </p:nvSpPr>
        <p:spPr>
          <a:xfrm>
            <a:off x="1085850" y="2195989"/>
            <a:ext cx="7886700" cy="3500438"/>
          </a:xfrm>
        </p:spPr>
        <p:txBody>
          <a:bodyPr>
            <a:normAutofit lnSpcReduction="10000"/>
          </a:bodyPr>
          <a:lstStyle/>
          <a:p>
            <a:r>
              <a:rPr lang="sv-SE" sz="2800" dirty="0"/>
              <a:t>Erfarenheter och slutsatser från möten med aktörer</a:t>
            </a:r>
          </a:p>
          <a:p>
            <a:r>
              <a:rPr lang="sv-SE" sz="2800" dirty="0"/>
              <a:t>Efter HFD 2016 ref. 37 I och II – ännu tydligare</a:t>
            </a:r>
          </a:p>
          <a:p>
            <a:r>
              <a:rPr lang="sv-SE" sz="2800" dirty="0"/>
              <a:t>Bra anbud tvungna att förkastas med bagatellartade småfel</a:t>
            </a:r>
          </a:p>
          <a:p>
            <a:r>
              <a:rPr lang="sv-SE" sz="2800" dirty="0"/>
              <a:t>Löjets skimmer över upphandlingsrätten</a:t>
            </a:r>
          </a:p>
          <a:p>
            <a:r>
              <a:rPr lang="sv-SE" sz="2800" dirty="0"/>
              <a:t>Kritiserat och diskuterat</a:t>
            </a:r>
          </a:p>
          <a:p>
            <a:pPr marL="0" indent="0">
              <a:buNone/>
            </a:pPr>
            <a:endParaRPr lang="sv-SE" dirty="0"/>
          </a:p>
        </p:txBody>
      </p:sp>
    </p:spTree>
    <p:extLst>
      <p:ext uri="{BB962C8B-B14F-4D97-AF65-F5344CB8AC3E}">
        <p14:creationId xmlns:p14="http://schemas.microsoft.com/office/powerpoint/2010/main" val="513825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13923-5D07-7B49-8966-0E52CDC380F1}"/>
              </a:ext>
            </a:extLst>
          </p:cNvPr>
          <p:cNvSpPr>
            <a:spLocks noGrp="1"/>
          </p:cNvSpPr>
          <p:nvPr>
            <p:ph type="title"/>
          </p:nvPr>
        </p:nvSpPr>
        <p:spPr/>
        <p:txBody>
          <a:bodyPr/>
          <a:lstStyle/>
          <a:p>
            <a:r>
              <a:rPr lang="sv-SE" dirty="0"/>
              <a:t>Hur resonerade vi i utredningen?</a:t>
            </a:r>
          </a:p>
        </p:txBody>
      </p:sp>
      <p:sp>
        <p:nvSpPr>
          <p:cNvPr id="3" name="Platshållare för innehåll 2">
            <a:extLst>
              <a:ext uri="{FF2B5EF4-FFF2-40B4-BE49-F238E27FC236}">
                <a16:creationId xmlns:a16="http://schemas.microsoft.com/office/drawing/2014/main" id="{DDA9D236-BBA3-8946-92B2-F7CFFBCDF69D}"/>
              </a:ext>
            </a:extLst>
          </p:cNvPr>
          <p:cNvSpPr>
            <a:spLocks noGrp="1"/>
          </p:cNvSpPr>
          <p:nvPr>
            <p:ph idx="1"/>
          </p:nvPr>
        </p:nvSpPr>
        <p:spPr/>
        <p:txBody>
          <a:bodyPr>
            <a:normAutofit/>
          </a:bodyPr>
          <a:lstStyle/>
          <a:p>
            <a:r>
              <a:rPr lang="sv-SE" sz="2800" dirty="0"/>
              <a:t>Måste det vara så här?</a:t>
            </a:r>
          </a:p>
          <a:p>
            <a:r>
              <a:rPr lang="sv-SE" sz="2800" dirty="0"/>
              <a:t>Kan vi använda handlingsutrymmet här?</a:t>
            </a:r>
          </a:p>
          <a:p>
            <a:r>
              <a:rPr lang="sv-SE" sz="2800" dirty="0"/>
              <a:t>Ja, det kan och bör vi!</a:t>
            </a:r>
          </a:p>
          <a:p>
            <a:r>
              <a:rPr lang="sv-SE" sz="2800" dirty="0"/>
              <a:t>Förslag till ny dialogbestämmelse</a:t>
            </a:r>
          </a:p>
          <a:p>
            <a:r>
              <a:rPr lang="sv-SE" sz="2800" dirty="0"/>
              <a:t>Ny separat bestämmelse om förhandling</a:t>
            </a:r>
          </a:p>
        </p:txBody>
      </p:sp>
    </p:spTree>
    <p:extLst>
      <p:ext uri="{BB962C8B-B14F-4D97-AF65-F5344CB8AC3E}">
        <p14:creationId xmlns:p14="http://schemas.microsoft.com/office/powerpoint/2010/main" val="1928385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23874-D62E-444E-8905-F00AB5C2F9D3}"/>
              </a:ext>
            </a:extLst>
          </p:cNvPr>
          <p:cNvSpPr>
            <a:spLocks noGrp="1"/>
          </p:cNvSpPr>
          <p:nvPr>
            <p:ph type="title"/>
          </p:nvPr>
        </p:nvSpPr>
        <p:spPr/>
        <p:txBody>
          <a:bodyPr/>
          <a:lstStyle/>
          <a:p>
            <a:r>
              <a:rPr lang="sv-SE" dirty="0"/>
              <a:t>Lösningen? Dialog </a:t>
            </a:r>
          </a:p>
        </p:txBody>
      </p:sp>
      <p:sp>
        <p:nvSpPr>
          <p:cNvPr id="3" name="Platshållare för innehåll 2">
            <a:extLst>
              <a:ext uri="{FF2B5EF4-FFF2-40B4-BE49-F238E27FC236}">
                <a16:creationId xmlns:a16="http://schemas.microsoft.com/office/drawing/2014/main" id="{7330686F-53F4-B84F-83FE-7FA2A3A1A35D}"/>
              </a:ext>
            </a:extLst>
          </p:cNvPr>
          <p:cNvSpPr>
            <a:spLocks noGrp="1"/>
          </p:cNvSpPr>
          <p:nvPr>
            <p:ph idx="1"/>
          </p:nvPr>
        </p:nvSpPr>
        <p:spPr/>
        <p:txBody>
          <a:bodyPr/>
          <a:lstStyle/>
          <a:p>
            <a:r>
              <a:rPr lang="sv-SE" dirty="0"/>
              <a:t>Ny bestämmelse om dialog</a:t>
            </a:r>
          </a:p>
          <a:p>
            <a:endParaRPr lang="sv-SE" dirty="0"/>
          </a:p>
          <a:p>
            <a:endParaRPr lang="sv-SE" dirty="0"/>
          </a:p>
        </p:txBody>
      </p:sp>
      <p:pic>
        <p:nvPicPr>
          <p:cNvPr id="5" name="Bildobjekt 4">
            <a:extLst>
              <a:ext uri="{FF2B5EF4-FFF2-40B4-BE49-F238E27FC236}">
                <a16:creationId xmlns:a16="http://schemas.microsoft.com/office/drawing/2014/main" id="{A13F1E58-2706-AA49-A46F-8B3369B85207}"/>
              </a:ext>
            </a:extLst>
          </p:cNvPr>
          <p:cNvPicPr>
            <a:picLocks noChangeAspect="1"/>
          </p:cNvPicPr>
          <p:nvPr/>
        </p:nvPicPr>
        <p:blipFill>
          <a:blip r:embed="rId2"/>
          <a:stretch>
            <a:fillRect/>
          </a:stretch>
        </p:blipFill>
        <p:spPr>
          <a:xfrm>
            <a:off x="3689986" y="2897946"/>
            <a:ext cx="5810397" cy="2016003"/>
          </a:xfrm>
          <a:prstGeom prst="rect">
            <a:avLst/>
          </a:prstGeom>
        </p:spPr>
      </p:pic>
    </p:spTree>
    <p:extLst>
      <p:ext uri="{BB962C8B-B14F-4D97-AF65-F5344CB8AC3E}">
        <p14:creationId xmlns:p14="http://schemas.microsoft.com/office/powerpoint/2010/main" val="3198676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1417C1-B7A8-2243-81C5-3A623E5B5848}"/>
              </a:ext>
            </a:extLst>
          </p:cNvPr>
          <p:cNvSpPr>
            <a:spLocks noGrp="1"/>
          </p:cNvSpPr>
          <p:nvPr>
            <p:ph type="title"/>
          </p:nvPr>
        </p:nvSpPr>
        <p:spPr/>
        <p:txBody>
          <a:bodyPr/>
          <a:lstStyle/>
          <a:p>
            <a:r>
              <a:rPr lang="sv-SE" dirty="0"/>
              <a:t>Dialog – tillämpning i praktiken</a:t>
            </a:r>
          </a:p>
        </p:txBody>
      </p:sp>
      <p:sp>
        <p:nvSpPr>
          <p:cNvPr id="3" name="Platshållare för innehåll 2">
            <a:extLst>
              <a:ext uri="{FF2B5EF4-FFF2-40B4-BE49-F238E27FC236}">
                <a16:creationId xmlns:a16="http://schemas.microsoft.com/office/drawing/2014/main" id="{2F89C225-0B9D-5E48-A7C5-E09E591E1BCB}"/>
              </a:ext>
            </a:extLst>
          </p:cNvPr>
          <p:cNvSpPr>
            <a:spLocks noGrp="1"/>
          </p:cNvSpPr>
          <p:nvPr>
            <p:ph idx="1"/>
          </p:nvPr>
        </p:nvSpPr>
        <p:spPr/>
        <p:txBody>
          <a:bodyPr>
            <a:normAutofit/>
          </a:bodyPr>
          <a:lstStyle/>
          <a:p>
            <a:r>
              <a:rPr lang="sv-SE" sz="2800" dirty="0"/>
              <a:t>Inget kommer automatiskt</a:t>
            </a:r>
          </a:p>
          <a:p>
            <a:r>
              <a:rPr lang="sv-SE" sz="2800" dirty="0"/>
              <a:t>Nu måste bestämmelsen tillämpas på ett klokt och bra sätt</a:t>
            </a:r>
          </a:p>
          <a:p>
            <a:r>
              <a:rPr lang="sv-SE" sz="2800" dirty="0"/>
              <a:t>Det står ”får”</a:t>
            </a:r>
          </a:p>
          <a:p>
            <a:r>
              <a:rPr lang="sv-SE" sz="2800" dirty="0"/>
              <a:t>Inget att räkna med - farligt att slarva</a:t>
            </a:r>
          </a:p>
          <a:p>
            <a:r>
              <a:rPr lang="sv-SE" sz="2800" dirty="0"/>
              <a:t>Praxis intressant men nu sätter vi en ”standard”</a:t>
            </a:r>
          </a:p>
        </p:txBody>
      </p:sp>
    </p:spTree>
    <p:extLst>
      <p:ext uri="{BB962C8B-B14F-4D97-AF65-F5344CB8AC3E}">
        <p14:creationId xmlns:p14="http://schemas.microsoft.com/office/powerpoint/2010/main" val="2572788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3D014-37F5-5443-890A-E474968B154E}"/>
              </a:ext>
            </a:extLst>
          </p:cNvPr>
          <p:cNvSpPr>
            <a:spLocks noGrp="1"/>
          </p:cNvSpPr>
          <p:nvPr>
            <p:ph type="title"/>
          </p:nvPr>
        </p:nvSpPr>
        <p:spPr/>
        <p:txBody>
          <a:bodyPr/>
          <a:lstStyle/>
          <a:p>
            <a:r>
              <a:rPr lang="sv-SE" dirty="0"/>
              <a:t>Dialog – förhandling</a:t>
            </a:r>
          </a:p>
        </p:txBody>
      </p:sp>
      <p:sp>
        <p:nvSpPr>
          <p:cNvPr id="3" name="Platshållare för innehåll 2">
            <a:extLst>
              <a:ext uri="{FF2B5EF4-FFF2-40B4-BE49-F238E27FC236}">
                <a16:creationId xmlns:a16="http://schemas.microsoft.com/office/drawing/2014/main" id="{BB288E71-EB58-8A4A-A409-E64907860EAF}"/>
              </a:ext>
            </a:extLst>
          </p:cNvPr>
          <p:cNvSpPr>
            <a:spLocks noGrp="1"/>
          </p:cNvSpPr>
          <p:nvPr>
            <p:ph idx="1"/>
          </p:nvPr>
        </p:nvSpPr>
        <p:spPr/>
        <p:txBody>
          <a:bodyPr/>
          <a:lstStyle/>
          <a:p>
            <a:r>
              <a:rPr lang="sv-SE" dirty="0"/>
              <a:t>En särskild bestämmelse om förhandling</a:t>
            </a:r>
          </a:p>
          <a:p>
            <a:endParaRPr lang="sv-SE" b="1" dirty="0"/>
          </a:p>
          <a:p>
            <a:endParaRPr lang="sv-SE" dirty="0"/>
          </a:p>
          <a:p>
            <a:endParaRPr lang="sv-SE" dirty="0"/>
          </a:p>
        </p:txBody>
      </p:sp>
      <p:pic>
        <p:nvPicPr>
          <p:cNvPr id="5" name="Bildobjekt 4">
            <a:extLst>
              <a:ext uri="{FF2B5EF4-FFF2-40B4-BE49-F238E27FC236}">
                <a16:creationId xmlns:a16="http://schemas.microsoft.com/office/drawing/2014/main" id="{56FE9855-1F3B-5C43-9D39-237F4BEACA58}"/>
              </a:ext>
            </a:extLst>
          </p:cNvPr>
          <p:cNvPicPr>
            <a:picLocks noChangeAspect="1"/>
          </p:cNvPicPr>
          <p:nvPr/>
        </p:nvPicPr>
        <p:blipFill>
          <a:blip r:embed="rId2"/>
          <a:stretch>
            <a:fillRect/>
          </a:stretch>
        </p:blipFill>
        <p:spPr>
          <a:xfrm>
            <a:off x="2538985" y="2957013"/>
            <a:ext cx="5747195" cy="1528572"/>
          </a:xfrm>
          <a:prstGeom prst="rect">
            <a:avLst/>
          </a:prstGeom>
        </p:spPr>
      </p:pic>
    </p:spTree>
    <p:extLst>
      <p:ext uri="{BB962C8B-B14F-4D97-AF65-F5344CB8AC3E}">
        <p14:creationId xmlns:p14="http://schemas.microsoft.com/office/powerpoint/2010/main" val="2620306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9CFAD8-3B8B-6149-ABB2-541CE225AB9E}"/>
              </a:ext>
            </a:extLst>
          </p:cNvPr>
          <p:cNvSpPr>
            <a:spLocks noGrp="1"/>
          </p:cNvSpPr>
          <p:nvPr>
            <p:ph type="title"/>
          </p:nvPr>
        </p:nvSpPr>
        <p:spPr>
          <a:xfrm>
            <a:off x="2152650" y="2743200"/>
            <a:ext cx="7886700" cy="1195754"/>
          </a:xfrm>
        </p:spPr>
        <p:txBody>
          <a:bodyPr>
            <a:normAutofit fontScale="90000"/>
          </a:bodyPr>
          <a:lstStyle/>
          <a:p>
            <a:pPr algn="ctr"/>
            <a:r>
              <a:rPr lang="sv-SE" sz="3600" dirty="0">
                <a:solidFill>
                  <a:srgbClr val="4A606D"/>
                </a:solidFill>
              </a:rPr>
              <a:t>Direktupphandling vid överprövning</a:t>
            </a:r>
            <a:br>
              <a:rPr lang="sv-SE" sz="3600" dirty="0"/>
            </a:br>
            <a:endParaRPr lang="sv-SE" dirty="0"/>
          </a:p>
        </p:txBody>
      </p:sp>
    </p:spTree>
    <p:extLst>
      <p:ext uri="{BB962C8B-B14F-4D97-AF65-F5344CB8AC3E}">
        <p14:creationId xmlns:p14="http://schemas.microsoft.com/office/powerpoint/2010/main" val="811343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Vad är problemet?</a:t>
            </a:r>
          </a:p>
        </p:txBody>
      </p:sp>
      <p:sp>
        <p:nvSpPr>
          <p:cNvPr id="3" name="Content Placeholder 2"/>
          <p:cNvSpPr>
            <a:spLocks noGrp="1"/>
          </p:cNvSpPr>
          <p:nvPr>
            <p:ph idx="1"/>
          </p:nvPr>
        </p:nvSpPr>
        <p:spPr/>
        <p:txBody>
          <a:bodyPr>
            <a:normAutofit/>
          </a:bodyPr>
          <a:lstStyle/>
          <a:p>
            <a:r>
              <a:rPr lang="sv-SE" sz="2800" dirty="0"/>
              <a:t>För många överprövningar?</a:t>
            </a:r>
          </a:p>
          <a:p>
            <a:r>
              <a:rPr lang="sv-SE" sz="2800" dirty="0"/>
              <a:t>Överprövningsmålen tar för lång tid?</a:t>
            </a:r>
          </a:p>
          <a:p>
            <a:r>
              <a:rPr lang="sv-SE" sz="2800" dirty="0"/>
              <a:t>Överprövningsmålen är oförutsebara – svårt att få besked om när dom eller beslut påräknas</a:t>
            </a:r>
          </a:p>
          <a:p>
            <a:r>
              <a:rPr lang="sv-SE" sz="2800" dirty="0"/>
              <a:t>Svårt att planera – gäller både för UM/UE och leverantören</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625768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47121-A985-524A-B677-F5FBC6B620B5}"/>
              </a:ext>
            </a:extLst>
          </p:cNvPr>
          <p:cNvSpPr>
            <a:spLocks noGrp="1"/>
          </p:cNvSpPr>
          <p:nvPr>
            <p:ph type="title"/>
          </p:nvPr>
        </p:nvSpPr>
        <p:spPr/>
        <p:txBody>
          <a:bodyPr/>
          <a:lstStyle/>
          <a:p>
            <a:r>
              <a:rPr lang="sv-SE" dirty="0"/>
              <a:t>Vad är problemet? Forts.</a:t>
            </a:r>
          </a:p>
        </p:txBody>
      </p:sp>
      <p:sp>
        <p:nvSpPr>
          <p:cNvPr id="3" name="Platshållare för innehåll 2">
            <a:extLst>
              <a:ext uri="{FF2B5EF4-FFF2-40B4-BE49-F238E27FC236}">
                <a16:creationId xmlns:a16="http://schemas.microsoft.com/office/drawing/2014/main" id="{B9DCC945-578D-444F-9619-A42497925CBF}"/>
              </a:ext>
            </a:extLst>
          </p:cNvPr>
          <p:cNvSpPr>
            <a:spLocks noGrp="1"/>
          </p:cNvSpPr>
          <p:nvPr>
            <p:ph idx="1"/>
          </p:nvPr>
        </p:nvSpPr>
        <p:spPr/>
        <p:txBody>
          <a:bodyPr>
            <a:normAutofit/>
          </a:bodyPr>
          <a:lstStyle/>
          <a:p>
            <a:r>
              <a:rPr lang="sv-SE" sz="2800" dirty="0"/>
              <a:t>Även om en UM/UE påbörjar upphandling i god tid, risk för överprövning och ett avtal som löper ut</a:t>
            </a:r>
          </a:p>
          <a:p>
            <a:r>
              <a:rPr lang="sv-SE" sz="2800" dirty="0"/>
              <a:t>Förlängning av avtal utan stöd i avtalet – otillåten direktupphandling</a:t>
            </a:r>
          </a:p>
          <a:p>
            <a:r>
              <a:rPr lang="sv-SE" sz="2800" dirty="0"/>
              <a:t>Förhandlat förfarande utan föregående annonsering pga. synnerlig brådska – restriktivitet, bevisbördan på UM/UE i FR</a:t>
            </a:r>
          </a:p>
          <a:p>
            <a:endParaRPr lang="sv-SE" dirty="0"/>
          </a:p>
        </p:txBody>
      </p:sp>
    </p:spTree>
    <p:extLst>
      <p:ext uri="{BB962C8B-B14F-4D97-AF65-F5344CB8AC3E}">
        <p14:creationId xmlns:p14="http://schemas.microsoft.com/office/powerpoint/2010/main" val="2983923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47121-A985-524A-B677-F5FBC6B620B5}"/>
              </a:ext>
            </a:extLst>
          </p:cNvPr>
          <p:cNvSpPr>
            <a:spLocks noGrp="1"/>
          </p:cNvSpPr>
          <p:nvPr>
            <p:ph type="title"/>
          </p:nvPr>
        </p:nvSpPr>
        <p:spPr/>
        <p:txBody>
          <a:bodyPr/>
          <a:lstStyle/>
          <a:p>
            <a:r>
              <a:rPr lang="sv-SE" dirty="0"/>
              <a:t>Hur resonerade vi i utredningen?</a:t>
            </a:r>
          </a:p>
        </p:txBody>
      </p:sp>
      <p:sp>
        <p:nvSpPr>
          <p:cNvPr id="3" name="Platshållare för innehåll 2">
            <a:extLst>
              <a:ext uri="{FF2B5EF4-FFF2-40B4-BE49-F238E27FC236}">
                <a16:creationId xmlns:a16="http://schemas.microsoft.com/office/drawing/2014/main" id="{B9DCC945-578D-444F-9619-A42497925CBF}"/>
              </a:ext>
            </a:extLst>
          </p:cNvPr>
          <p:cNvSpPr>
            <a:spLocks noGrp="1"/>
          </p:cNvSpPr>
          <p:nvPr>
            <p:ph idx="1"/>
          </p:nvPr>
        </p:nvSpPr>
        <p:spPr/>
        <p:txBody>
          <a:bodyPr>
            <a:normAutofit/>
          </a:bodyPr>
          <a:lstStyle/>
          <a:p>
            <a:endParaRPr lang="sv-SE" dirty="0"/>
          </a:p>
          <a:p>
            <a:r>
              <a:rPr lang="sv-SE" sz="2800" dirty="0"/>
              <a:t>Måste det vara så här?</a:t>
            </a:r>
          </a:p>
          <a:p>
            <a:r>
              <a:rPr lang="sv-SE" sz="2800" dirty="0"/>
              <a:t>Finns det något handlingsutrymme vi kan använda?</a:t>
            </a:r>
          </a:p>
          <a:p>
            <a:r>
              <a:rPr lang="sv-SE" sz="2800" dirty="0"/>
              <a:t>Ja, det finns och det bör vi använda oss av!</a:t>
            </a:r>
          </a:p>
          <a:p>
            <a:r>
              <a:rPr lang="sv-SE" sz="2800" dirty="0"/>
              <a:t>Stort behov </a:t>
            </a:r>
          </a:p>
          <a:p>
            <a:r>
              <a:rPr lang="sv-SE" sz="2800" dirty="0"/>
              <a:t>Ny bestämmelse om direktupphandling vid överprövning</a:t>
            </a:r>
          </a:p>
          <a:p>
            <a:endParaRPr lang="sv-SE" dirty="0"/>
          </a:p>
        </p:txBody>
      </p:sp>
    </p:spTree>
    <p:extLst>
      <p:ext uri="{BB962C8B-B14F-4D97-AF65-F5344CB8AC3E}">
        <p14:creationId xmlns:p14="http://schemas.microsoft.com/office/powerpoint/2010/main" val="172905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AA6DFF-2258-144C-89D9-6AFCC9C62273}"/>
              </a:ext>
            </a:extLst>
          </p:cNvPr>
          <p:cNvSpPr>
            <a:spLocks noGrp="1"/>
          </p:cNvSpPr>
          <p:nvPr>
            <p:ph type="title"/>
          </p:nvPr>
        </p:nvSpPr>
        <p:spPr/>
        <p:txBody>
          <a:bodyPr/>
          <a:lstStyle/>
          <a:p>
            <a:r>
              <a:rPr lang="sv-SE" dirty="0"/>
              <a:t>Lösningen? Direktupphandling vid överprövning (19 a kap. 6 §)</a:t>
            </a:r>
          </a:p>
        </p:txBody>
      </p:sp>
      <p:sp>
        <p:nvSpPr>
          <p:cNvPr id="3" name="Platshållare för innehåll 2">
            <a:extLst>
              <a:ext uri="{FF2B5EF4-FFF2-40B4-BE49-F238E27FC236}">
                <a16:creationId xmlns:a16="http://schemas.microsoft.com/office/drawing/2014/main" id="{656D5540-D5DE-754B-BFB1-D5E3A7CB8BD1}"/>
              </a:ext>
            </a:extLst>
          </p:cNvPr>
          <p:cNvSpPr>
            <a:spLocks noGrp="1"/>
          </p:cNvSpPr>
          <p:nvPr>
            <p:ph idx="1"/>
          </p:nvPr>
        </p:nvSpPr>
        <p:spPr/>
        <p:txBody>
          <a:bodyPr>
            <a:normAutofit/>
          </a:bodyPr>
          <a:lstStyle/>
          <a:p>
            <a:r>
              <a:rPr lang="sv-SE" sz="2800" dirty="0"/>
              <a:t>Direktupphandling får användas vid en anskaffning som är nödvändig för att tillgodose ett angeläget behov som har uppstått till följd av att en allmän förvaltningsdomstol</a:t>
            </a:r>
            <a:br>
              <a:rPr lang="sv-SE" sz="2800" dirty="0"/>
            </a:br>
            <a:r>
              <a:rPr lang="sv-SE" sz="2800" dirty="0"/>
              <a:t>   1. handlägger eller har avgjort ett mål om överprövning av en upphandling och avtal inte får ingås,</a:t>
            </a:r>
            <a:br>
              <a:rPr lang="sv-SE" sz="2800" dirty="0"/>
            </a:br>
            <a:r>
              <a:rPr lang="sv-SE" sz="2800" dirty="0"/>
              <a:t>   2. har beslutat att en upphandling ska göras om eller rättas, eller</a:t>
            </a:r>
            <a:br>
              <a:rPr lang="sv-SE" sz="2800" dirty="0"/>
            </a:br>
            <a:r>
              <a:rPr lang="sv-SE" sz="2800" dirty="0"/>
              <a:t>   3. handlägger ett mål om överprövning av ett avtals giltighet och avtalet inte får fullgöras. </a:t>
            </a:r>
          </a:p>
        </p:txBody>
      </p:sp>
    </p:spTree>
    <p:extLst>
      <p:ext uri="{BB962C8B-B14F-4D97-AF65-F5344CB8AC3E}">
        <p14:creationId xmlns:p14="http://schemas.microsoft.com/office/powerpoint/2010/main" val="122269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287BB-5E1B-6A41-8401-641043379906}"/>
              </a:ext>
            </a:extLst>
          </p:cNvPr>
          <p:cNvSpPr>
            <a:spLocks noGrp="1"/>
          </p:cNvSpPr>
          <p:nvPr>
            <p:ph type="title"/>
          </p:nvPr>
        </p:nvSpPr>
        <p:spPr/>
        <p:txBody>
          <a:bodyPr/>
          <a:lstStyle/>
          <a:p>
            <a:r>
              <a:rPr lang="sv-SE" dirty="0"/>
              <a:t>Bakgrund – vad och varför?, forts.</a:t>
            </a:r>
          </a:p>
        </p:txBody>
      </p:sp>
      <p:sp>
        <p:nvSpPr>
          <p:cNvPr id="3" name="Platshållare för innehåll 2">
            <a:extLst>
              <a:ext uri="{FF2B5EF4-FFF2-40B4-BE49-F238E27FC236}">
                <a16:creationId xmlns:a16="http://schemas.microsoft.com/office/drawing/2014/main" id="{906BA1F0-9F53-5847-999E-2C9A9AE7235A}"/>
              </a:ext>
            </a:extLst>
          </p:cNvPr>
          <p:cNvSpPr>
            <a:spLocks noGrp="1"/>
          </p:cNvSpPr>
          <p:nvPr>
            <p:ph idx="1"/>
          </p:nvPr>
        </p:nvSpPr>
        <p:spPr>
          <a:xfrm>
            <a:off x="963930" y="2058829"/>
            <a:ext cx="7886700" cy="3500438"/>
          </a:xfrm>
        </p:spPr>
        <p:txBody>
          <a:bodyPr vert="horz" lIns="91440" tIns="45720" rIns="91440" bIns="45720" rtlCol="0" anchor="t">
            <a:noAutofit/>
          </a:bodyPr>
          <a:lstStyle/>
          <a:p>
            <a:r>
              <a:rPr lang="sv-SE" sz="2800" dirty="0"/>
              <a:t>41 paragrafer i gamla 19 kap. LOU</a:t>
            </a:r>
          </a:p>
          <a:p>
            <a:r>
              <a:rPr lang="sv-SE" sz="2800" dirty="0">
                <a:latin typeface="Poppins"/>
                <a:cs typeface="Poppins"/>
              </a:rPr>
              <a:t>Gamla 19 kap. 2 och 3 §§ hänvisar till en stor mängd andra kapitel och bestämmelser i LOU</a:t>
            </a:r>
          </a:p>
          <a:p>
            <a:r>
              <a:rPr lang="sv-SE" sz="2800" dirty="0"/>
              <a:t>Grädde på moset – särskilda regler för upphandling av välfärdstjänster (gamla 19 kap. 35-39 §§ LOU) i kraft 1 januari 2019…</a:t>
            </a:r>
          </a:p>
          <a:p>
            <a:r>
              <a:rPr lang="sv-SE" sz="2800" dirty="0"/>
              <a:t>Oerhört svårtillämpat och onödigt komplicerat kapitel – problemet!</a:t>
            </a:r>
          </a:p>
        </p:txBody>
      </p:sp>
    </p:spTree>
    <p:extLst>
      <p:ext uri="{BB962C8B-B14F-4D97-AF65-F5344CB8AC3E}">
        <p14:creationId xmlns:p14="http://schemas.microsoft.com/office/powerpoint/2010/main" val="3077306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5C8C6-CAAE-F04E-81DF-AD2E05695D4B}"/>
              </a:ext>
            </a:extLst>
          </p:cNvPr>
          <p:cNvSpPr>
            <a:spLocks noGrp="1"/>
          </p:cNvSpPr>
          <p:nvPr>
            <p:ph type="title"/>
          </p:nvPr>
        </p:nvSpPr>
        <p:spPr/>
        <p:txBody>
          <a:bodyPr/>
          <a:lstStyle/>
          <a:p>
            <a:r>
              <a:rPr lang="sv-SE" dirty="0"/>
              <a:t>Lösningen? Direktupphandling vid överprövning (19 a kap. 7 §), forts.</a:t>
            </a:r>
          </a:p>
        </p:txBody>
      </p:sp>
      <p:sp>
        <p:nvSpPr>
          <p:cNvPr id="3" name="Platshållare för innehåll 2">
            <a:extLst>
              <a:ext uri="{FF2B5EF4-FFF2-40B4-BE49-F238E27FC236}">
                <a16:creationId xmlns:a16="http://schemas.microsoft.com/office/drawing/2014/main" id="{222639CE-0EBB-C04B-9152-0E4133B415C8}"/>
              </a:ext>
            </a:extLst>
          </p:cNvPr>
          <p:cNvSpPr>
            <a:spLocks noGrp="1"/>
          </p:cNvSpPr>
          <p:nvPr>
            <p:ph idx="1"/>
          </p:nvPr>
        </p:nvSpPr>
        <p:spPr/>
        <p:txBody>
          <a:bodyPr/>
          <a:lstStyle/>
          <a:p>
            <a:r>
              <a:rPr lang="sv-SE" sz="2800" dirty="0"/>
              <a:t>Ett kontrakt som tilldelas genom direktupphandling enligt 6 § får inte ha längre löptid eller vara mer omfattande än vad som krävs med hänsyn till upphandlingens syfte.</a:t>
            </a:r>
          </a:p>
          <a:p>
            <a:r>
              <a:rPr lang="sv-SE" sz="2800" dirty="0"/>
              <a:t>Direktupphandling enligt 6 § får endast användas om upphandlingens värde beräknas understiga det tröskelvärde som avses i 5 kap. 1 eller 2 § eller om upphandlingen avser ett sådant delkontrakt som enligt 5 kap. 8 § får tilldelas enligt 19 kap. </a:t>
            </a:r>
          </a:p>
          <a:p>
            <a:pPr marL="0" indent="0">
              <a:buNone/>
            </a:pPr>
            <a:endParaRPr lang="sv-SE" dirty="0"/>
          </a:p>
        </p:txBody>
      </p:sp>
    </p:spTree>
    <p:extLst>
      <p:ext uri="{BB962C8B-B14F-4D97-AF65-F5344CB8AC3E}">
        <p14:creationId xmlns:p14="http://schemas.microsoft.com/office/powerpoint/2010/main" val="2587003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60B3E6-41FC-4C4A-81A1-D21920AD667F}"/>
              </a:ext>
            </a:extLst>
          </p:cNvPr>
          <p:cNvSpPr>
            <a:spLocks noGrp="1"/>
          </p:cNvSpPr>
          <p:nvPr>
            <p:ph type="title"/>
          </p:nvPr>
        </p:nvSpPr>
        <p:spPr/>
        <p:txBody>
          <a:bodyPr/>
          <a:lstStyle/>
          <a:p>
            <a:r>
              <a:rPr lang="sv-SE" dirty="0"/>
              <a:t>Synpunkter? </a:t>
            </a:r>
          </a:p>
        </p:txBody>
      </p:sp>
      <p:sp>
        <p:nvSpPr>
          <p:cNvPr id="3" name="Platshållare för innehåll 2">
            <a:extLst>
              <a:ext uri="{FF2B5EF4-FFF2-40B4-BE49-F238E27FC236}">
                <a16:creationId xmlns:a16="http://schemas.microsoft.com/office/drawing/2014/main" id="{2F08A0FC-FE27-7E4B-934B-EC5BC5FD6C71}"/>
              </a:ext>
            </a:extLst>
          </p:cNvPr>
          <p:cNvSpPr>
            <a:spLocks noGrp="1"/>
          </p:cNvSpPr>
          <p:nvPr>
            <p:ph idx="1"/>
          </p:nvPr>
        </p:nvSpPr>
        <p:spPr/>
        <p:txBody>
          <a:bodyPr vert="horz" lIns="91440" tIns="45720" rIns="91440" bIns="45720" rtlCol="0" anchor="t">
            <a:noAutofit/>
          </a:bodyPr>
          <a:lstStyle/>
          <a:p>
            <a:r>
              <a:rPr lang="sv-SE" sz="2800" dirty="0"/>
              <a:t>Löser inte vårt behov då EU:s tröskelvärden är för låga</a:t>
            </a:r>
          </a:p>
          <a:p>
            <a:r>
              <a:rPr lang="sv-SE" sz="2800" dirty="0">
                <a:latin typeface="Poppins"/>
                <a:cs typeface="Poppins"/>
              </a:rPr>
              <a:t>Det kunde utredningen inte göra något åt</a:t>
            </a:r>
          </a:p>
          <a:p>
            <a:r>
              <a:rPr lang="sv-SE" sz="2800" dirty="0"/>
              <a:t>Men, för byggentreprenader ett stort utrymme, 55,9 MSEK</a:t>
            </a:r>
          </a:p>
          <a:p>
            <a:r>
              <a:rPr lang="sv-SE" sz="2800" dirty="0"/>
              <a:t>Jag tycker inte att 5 kap. 11 § kan användas vid direktupphandling i samband med överprövning!</a:t>
            </a:r>
          </a:p>
          <a:p>
            <a:r>
              <a:rPr lang="sv-SE" sz="2800" dirty="0"/>
              <a:t>Använd det ökade utrymmet när det gäller köp av tjänster i bilaga 2</a:t>
            </a:r>
          </a:p>
          <a:p>
            <a:r>
              <a:rPr lang="sv-SE" sz="2800" dirty="0"/>
              <a:t>7,8 – 10,4 MSEK</a:t>
            </a:r>
          </a:p>
          <a:p>
            <a:pPr marL="0" indent="0">
              <a:buNone/>
            </a:pPr>
            <a:endParaRPr lang="sv-SE" sz="2800" dirty="0"/>
          </a:p>
        </p:txBody>
      </p:sp>
    </p:spTree>
    <p:extLst>
      <p:ext uri="{BB962C8B-B14F-4D97-AF65-F5344CB8AC3E}">
        <p14:creationId xmlns:p14="http://schemas.microsoft.com/office/powerpoint/2010/main" val="3019781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6F298E-9382-F441-A9A0-890672CE96AB}"/>
              </a:ext>
            </a:extLst>
          </p:cNvPr>
          <p:cNvSpPr>
            <a:spLocks noGrp="1"/>
          </p:cNvSpPr>
          <p:nvPr>
            <p:ph type="title"/>
          </p:nvPr>
        </p:nvSpPr>
        <p:spPr/>
        <p:txBody>
          <a:bodyPr/>
          <a:lstStyle/>
          <a:p>
            <a:r>
              <a:rPr lang="sv-SE" dirty="0"/>
              <a:t>Avslutningsvis</a:t>
            </a:r>
          </a:p>
        </p:txBody>
      </p:sp>
      <p:sp>
        <p:nvSpPr>
          <p:cNvPr id="3" name="Platshållare för innehåll 2">
            <a:extLst>
              <a:ext uri="{FF2B5EF4-FFF2-40B4-BE49-F238E27FC236}">
                <a16:creationId xmlns:a16="http://schemas.microsoft.com/office/drawing/2014/main" id="{8A673D2B-89DE-E14F-AE7D-B60B67B7FB93}"/>
              </a:ext>
            </a:extLst>
          </p:cNvPr>
          <p:cNvSpPr>
            <a:spLocks noGrp="1"/>
          </p:cNvSpPr>
          <p:nvPr>
            <p:ph idx="1"/>
          </p:nvPr>
        </p:nvSpPr>
        <p:spPr/>
        <p:txBody>
          <a:bodyPr/>
          <a:lstStyle/>
          <a:p>
            <a:r>
              <a:rPr lang="sv-SE" sz="2800" dirty="0"/>
              <a:t>Meddela gärna mig när ni har genomfört era första upphandlingar enligt 19 kap.!</a:t>
            </a:r>
          </a:p>
          <a:p>
            <a:r>
              <a:rPr lang="sv-SE" sz="2800" dirty="0"/>
              <a:t>Använd det utrymme ni har!</a:t>
            </a:r>
          </a:p>
          <a:p>
            <a:r>
              <a:rPr lang="sv-SE" sz="2800" dirty="0"/>
              <a:t>Använd er av RFI, Upphandlingsunderlag på remiss och dialog!</a:t>
            </a:r>
          </a:p>
          <a:p>
            <a:r>
              <a:rPr lang="sv-SE" sz="2800"/>
              <a:t>Heja er!</a:t>
            </a:r>
            <a:endParaRPr lang="sv-SE" sz="2800" dirty="0"/>
          </a:p>
          <a:p>
            <a:endParaRPr lang="sv-SE" dirty="0"/>
          </a:p>
        </p:txBody>
      </p:sp>
    </p:spTree>
    <p:extLst>
      <p:ext uri="{BB962C8B-B14F-4D97-AF65-F5344CB8AC3E}">
        <p14:creationId xmlns:p14="http://schemas.microsoft.com/office/powerpoint/2010/main" val="2442613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B005AD-03A8-0C41-A049-A1E4B47D4EE7}"/>
              </a:ext>
            </a:extLst>
          </p:cNvPr>
          <p:cNvSpPr>
            <a:spLocks noGrp="1"/>
          </p:cNvSpPr>
          <p:nvPr>
            <p:ph type="title"/>
          </p:nvPr>
        </p:nvSpPr>
        <p:spPr>
          <a:xfrm>
            <a:off x="2716595" y="1076109"/>
            <a:ext cx="7886700" cy="994172"/>
          </a:xfrm>
        </p:spPr>
        <p:txBody>
          <a:bodyPr/>
          <a:lstStyle/>
          <a:p>
            <a:r>
              <a:rPr lang="sv-SE"/>
              <a:t>Tack för att ni lyssnade!</a:t>
            </a:r>
          </a:p>
        </p:txBody>
      </p:sp>
      <p:sp>
        <p:nvSpPr>
          <p:cNvPr id="3" name="Platshållare för innehåll 2">
            <a:extLst>
              <a:ext uri="{FF2B5EF4-FFF2-40B4-BE49-F238E27FC236}">
                <a16:creationId xmlns:a16="http://schemas.microsoft.com/office/drawing/2014/main" id="{C83AF3C5-F1D5-8E4F-89B0-80E011C3D3A5}"/>
              </a:ext>
            </a:extLst>
          </p:cNvPr>
          <p:cNvSpPr>
            <a:spLocks noGrp="1"/>
          </p:cNvSpPr>
          <p:nvPr>
            <p:ph idx="1"/>
          </p:nvPr>
        </p:nvSpPr>
        <p:spPr>
          <a:xfrm>
            <a:off x="5262673" y="2289139"/>
            <a:ext cx="4486736" cy="956554"/>
          </a:xfrm>
        </p:spPr>
        <p:txBody>
          <a:bodyPr>
            <a:normAutofit fontScale="70000" lnSpcReduction="20000"/>
          </a:bodyPr>
          <a:lstStyle/>
          <a:p>
            <a:pPr marL="0" indent="0">
              <a:buNone/>
            </a:pPr>
            <a:r>
              <a:rPr lang="sv-SE"/>
              <a:t>Anna </a:t>
            </a:r>
            <a:r>
              <a:rPr lang="sv-SE" err="1"/>
              <a:t>Ulfsdotter</a:t>
            </a:r>
            <a:r>
              <a:rPr lang="sv-SE"/>
              <a:t> Forssell</a:t>
            </a:r>
          </a:p>
          <a:p>
            <a:pPr marL="0" indent="0">
              <a:buNone/>
            </a:pPr>
            <a:r>
              <a:rPr lang="sv-SE" err="1"/>
              <a:t>anna.ulfsdotter.forssell@ulfsdotterlaw.com</a:t>
            </a:r>
            <a:r>
              <a:rPr lang="sv-SE"/>
              <a:t> </a:t>
            </a:r>
          </a:p>
          <a:p>
            <a:pPr marL="0" indent="0">
              <a:buNone/>
            </a:pPr>
            <a:r>
              <a:rPr lang="sv-SE"/>
              <a:t>+46 72 50 77 300</a:t>
            </a:r>
          </a:p>
        </p:txBody>
      </p:sp>
      <p:sp>
        <p:nvSpPr>
          <p:cNvPr id="7" name="Platshållare för innehåll 2">
            <a:extLst>
              <a:ext uri="{FF2B5EF4-FFF2-40B4-BE49-F238E27FC236}">
                <a16:creationId xmlns:a16="http://schemas.microsoft.com/office/drawing/2014/main" id="{23297CF5-D5F5-A34E-B421-48BD5D08E3D4}"/>
              </a:ext>
            </a:extLst>
          </p:cNvPr>
          <p:cNvSpPr txBox="1">
            <a:spLocks/>
          </p:cNvSpPr>
          <p:nvPr/>
        </p:nvSpPr>
        <p:spPr>
          <a:xfrm>
            <a:off x="3977884" y="3721029"/>
            <a:ext cx="4486736" cy="95655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bg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p>
        </p:txBody>
      </p:sp>
      <p:pic>
        <p:nvPicPr>
          <p:cNvPr id="8" name="Bildobjekt 7" descr="En bild som visar person, kvinna, dam&#10;&#10;Automatiskt genererad beskrivning">
            <a:extLst>
              <a:ext uri="{FF2B5EF4-FFF2-40B4-BE49-F238E27FC236}">
                <a16:creationId xmlns:a16="http://schemas.microsoft.com/office/drawing/2014/main" id="{F0395A2F-5180-1D44-959D-5AE3A158D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6595" y="2289139"/>
            <a:ext cx="2146752" cy="2863778"/>
          </a:xfrm>
          <a:prstGeom prst="rect">
            <a:avLst/>
          </a:prstGeom>
        </p:spPr>
      </p:pic>
    </p:spTree>
    <p:extLst>
      <p:ext uri="{BB962C8B-B14F-4D97-AF65-F5344CB8AC3E}">
        <p14:creationId xmlns:p14="http://schemas.microsoft.com/office/powerpoint/2010/main" val="261183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75C9F0-6E00-6242-A4B1-39C14F8BC5C8}"/>
              </a:ext>
            </a:extLst>
          </p:cNvPr>
          <p:cNvSpPr>
            <a:spLocks noGrp="1"/>
          </p:cNvSpPr>
          <p:nvPr>
            <p:ph type="title"/>
          </p:nvPr>
        </p:nvSpPr>
        <p:spPr/>
        <p:txBody>
          <a:bodyPr/>
          <a:lstStyle/>
          <a:p>
            <a:r>
              <a:rPr lang="sv-SE" dirty="0"/>
              <a:t>Bakgrund – vad och varför?, forts.</a:t>
            </a:r>
          </a:p>
        </p:txBody>
      </p:sp>
      <p:sp>
        <p:nvSpPr>
          <p:cNvPr id="3" name="Platshållare för innehåll 2">
            <a:extLst>
              <a:ext uri="{FF2B5EF4-FFF2-40B4-BE49-F238E27FC236}">
                <a16:creationId xmlns:a16="http://schemas.microsoft.com/office/drawing/2014/main" id="{37D2C521-4517-BB45-B8DB-E92C2514190A}"/>
              </a:ext>
            </a:extLst>
          </p:cNvPr>
          <p:cNvSpPr>
            <a:spLocks noGrp="1"/>
          </p:cNvSpPr>
          <p:nvPr>
            <p:ph idx="1"/>
          </p:nvPr>
        </p:nvSpPr>
        <p:spPr/>
        <p:txBody>
          <a:bodyPr>
            <a:normAutofit lnSpcReduction="10000"/>
          </a:bodyPr>
          <a:lstStyle/>
          <a:p>
            <a:r>
              <a:rPr lang="sv-SE" sz="2800" dirty="0"/>
              <a:t>Hur råda bot på detta?</a:t>
            </a:r>
          </a:p>
          <a:p>
            <a:r>
              <a:rPr lang="sv-SE" sz="2800" dirty="0"/>
              <a:t>Regeringen beslutade den 15 juni 2017 att tillkalla en </a:t>
            </a:r>
            <a:r>
              <a:rPr lang="sv-SE" sz="2800" b="1" dirty="0"/>
              <a:t>särskild utredare </a:t>
            </a:r>
            <a:r>
              <a:rPr lang="sv-SE" sz="2800" dirty="0"/>
              <a:t>att göra en </a:t>
            </a:r>
            <a:r>
              <a:rPr lang="sv-SE" sz="2800" b="1" dirty="0"/>
              <a:t>översyn </a:t>
            </a:r>
            <a:r>
              <a:rPr lang="sv-SE" sz="2800" dirty="0"/>
              <a:t>av de bestämmelser i LOU och LUF som reglerar upphandlingar under EU:s tröskelvärden </a:t>
            </a:r>
            <a:r>
              <a:rPr lang="sv-SE" sz="2800" b="1" dirty="0"/>
              <a:t>i syfte att utreda hur regelverket kan göras enklare och mer flexibelt </a:t>
            </a:r>
            <a:r>
              <a:rPr lang="sv-SE" sz="2800" dirty="0"/>
              <a:t>(del 1)</a:t>
            </a:r>
          </a:p>
          <a:p>
            <a:r>
              <a:rPr lang="sv-SE" sz="2800" dirty="0"/>
              <a:t>Även uppdrag att föreslå regler om processkostnadsansvar i överprövningsmål och ansökningsavgifter (del 2) – föreslås inte genomföras, se Prop. 2021/22:120</a:t>
            </a:r>
          </a:p>
          <a:p>
            <a:endParaRPr lang="sv-SE" dirty="0"/>
          </a:p>
          <a:p>
            <a:endParaRPr lang="sv-SE" dirty="0"/>
          </a:p>
        </p:txBody>
      </p:sp>
    </p:spTree>
    <p:extLst>
      <p:ext uri="{BB962C8B-B14F-4D97-AF65-F5344CB8AC3E}">
        <p14:creationId xmlns:p14="http://schemas.microsoft.com/office/powerpoint/2010/main" val="223311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631C6C-FF79-304A-82E5-0DEA6C824270}"/>
              </a:ext>
            </a:extLst>
          </p:cNvPr>
          <p:cNvSpPr>
            <a:spLocks noGrp="1"/>
          </p:cNvSpPr>
          <p:nvPr>
            <p:ph type="title"/>
          </p:nvPr>
        </p:nvSpPr>
        <p:spPr/>
        <p:txBody>
          <a:bodyPr/>
          <a:lstStyle/>
          <a:p>
            <a:r>
              <a:rPr lang="sv-SE" dirty="0"/>
              <a:t>Bakgrund – vad och varför?, forts.</a:t>
            </a:r>
          </a:p>
        </p:txBody>
      </p:sp>
      <p:sp>
        <p:nvSpPr>
          <p:cNvPr id="3" name="Platshållare för innehåll 2">
            <a:extLst>
              <a:ext uri="{FF2B5EF4-FFF2-40B4-BE49-F238E27FC236}">
                <a16:creationId xmlns:a16="http://schemas.microsoft.com/office/drawing/2014/main" id="{383184C2-90B1-9647-AB52-61D37CC0AD58}"/>
              </a:ext>
            </a:extLst>
          </p:cNvPr>
          <p:cNvSpPr>
            <a:spLocks noGrp="1"/>
          </p:cNvSpPr>
          <p:nvPr>
            <p:ph idx="1"/>
          </p:nvPr>
        </p:nvSpPr>
        <p:spPr/>
        <p:txBody>
          <a:bodyPr/>
          <a:lstStyle/>
          <a:p>
            <a:r>
              <a:rPr lang="sv-SE" sz="2800" dirty="0"/>
              <a:t>Utredningen om vissa förenklade upphandlingsregler, Förenklingsutredningen</a:t>
            </a:r>
          </a:p>
          <a:p>
            <a:r>
              <a:rPr lang="sv-SE" sz="2800" dirty="0"/>
              <a:t>En särskild utredare, två sekreterare, 23 experter, referensgrupper bestående av såväl upphandlande myndigheter och enheter som leverantörer, utåtriktat arbete, komparativ studie</a:t>
            </a:r>
          </a:p>
          <a:p>
            <a:r>
              <a:rPr lang="sv-SE" sz="2800" dirty="0"/>
              <a:t>Uppdraget?</a:t>
            </a:r>
          </a:p>
          <a:p>
            <a:pPr marL="0" indent="0">
              <a:buNone/>
            </a:pPr>
            <a:endParaRPr lang="sv-SE" sz="2800" dirty="0"/>
          </a:p>
          <a:p>
            <a:endParaRPr lang="sv-SE" dirty="0"/>
          </a:p>
        </p:txBody>
      </p:sp>
    </p:spTree>
    <p:extLst>
      <p:ext uri="{BB962C8B-B14F-4D97-AF65-F5344CB8AC3E}">
        <p14:creationId xmlns:p14="http://schemas.microsoft.com/office/powerpoint/2010/main" val="233331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728362-DBE9-B443-A493-8379A9A03B2E}"/>
              </a:ext>
            </a:extLst>
          </p:cNvPr>
          <p:cNvSpPr>
            <a:spLocks noGrp="1"/>
          </p:cNvSpPr>
          <p:nvPr>
            <p:ph type="title"/>
          </p:nvPr>
        </p:nvSpPr>
        <p:spPr/>
        <p:txBody>
          <a:bodyPr anchor="ctr">
            <a:normAutofit/>
          </a:bodyPr>
          <a:lstStyle/>
          <a:p>
            <a:r>
              <a:rPr lang="sv-SE" dirty="0"/>
              <a:t>Dir. 2017:69</a:t>
            </a:r>
          </a:p>
        </p:txBody>
      </p:sp>
      <p:pic>
        <p:nvPicPr>
          <p:cNvPr id="4" name="Platshållare för innehåll 3">
            <a:extLst>
              <a:ext uri="{FF2B5EF4-FFF2-40B4-BE49-F238E27FC236}">
                <a16:creationId xmlns:a16="http://schemas.microsoft.com/office/drawing/2014/main" id="{16E9DFED-1109-F34A-85FA-49874307324B}"/>
              </a:ext>
            </a:extLst>
          </p:cNvPr>
          <p:cNvPicPr>
            <a:picLocks noGrp="1" noChangeAspect="1"/>
          </p:cNvPicPr>
          <p:nvPr>
            <p:ph idx="1"/>
          </p:nvPr>
        </p:nvPicPr>
        <p:blipFill>
          <a:blip r:embed="rId2"/>
          <a:stretch>
            <a:fillRect/>
          </a:stretch>
        </p:blipFill>
        <p:spPr>
          <a:xfrm>
            <a:off x="3263900" y="2548731"/>
            <a:ext cx="5664200" cy="2540000"/>
          </a:xfrm>
          <a:prstGeom prst="rect">
            <a:avLst/>
          </a:prstGeom>
          <a:noFill/>
        </p:spPr>
      </p:pic>
    </p:spTree>
    <p:extLst>
      <p:ext uri="{BB962C8B-B14F-4D97-AF65-F5344CB8AC3E}">
        <p14:creationId xmlns:p14="http://schemas.microsoft.com/office/powerpoint/2010/main" val="402147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75B1D3-43D4-5540-88CF-6F7A5BA92030}"/>
              </a:ext>
            </a:extLst>
          </p:cNvPr>
          <p:cNvSpPr>
            <a:spLocks noGrp="1"/>
          </p:cNvSpPr>
          <p:nvPr>
            <p:ph type="title"/>
          </p:nvPr>
        </p:nvSpPr>
        <p:spPr/>
        <p:txBody>
          <a:bodyPr anchor="ctr">
            <a:normAutofit/>
          </a:bodyPr>
          <a:lstStyle/>
          <a:p>
            <a:r>
              <a:rPr lang="sv-SE" dirty="0"/>
              <a:t>Dir. 2017:69</a:t>
            </a:r>
          </a:p>
        </p:txBody>
      </p:sp>
      <p:pic>
        <p:nvPicPr>
          <p:cNvPr id="4" name="Platshållare för innehåll 3">
            <a:extLst>
              <a:ext uri="{FF2B5EF4-FFF2-40B4-BE49-F238E27FC236}">
                <a16:creationId xmlns:a16="http://schemas.microsoft.com/office/drawing/2014/main" id="{6A899AB1-9BCE-E440-9225-211C0F57A5D1}"/>
              </a:ext>
            </a:extLst>
          </p:cNvPr>
          <p:cNvPicPr>
            <a:picLocks noGrp="1" noChangeAspect="1"/>
          </p:cNvPicPr>
          <p:nvPr>
            <p:ph idx="1"/>
          </p:nvPr>
        </p:nvPicPr>
        <p:blipFill>
          <a:blip r:embed="rId2"/>
          <a:stretch>
            <a:fillRect/>
          </a:stretch>
        </p:blipFill>
        <p:spPr>
          <a:xfrm>
            <a:off x="3187700" y="2497931"/>
            <a:ext cx="5816600" cy="2641600"/>
          </a:xfrm>
          <a:prstGeom prst="rect">
            <a:avLst/>
          </a:prstGeom>
          <a:noFill/>
        </p:spPr>
      </p:pic>
    </p:spTree>
    <p:extLst>
      <p:ext uri="{BB962C8B-B14F-4D97-AF65-F5344CB8AC3E}">
        <p14:creationId xmlns:p14="http://schemas.microsoft.com/office/powerpoint/2010/main" val="9343823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4630E07-B638-C74E-9C98-DD396F3D7629}" vid="{ED8E49AD-A623-5B4B-B955-A2055998E87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97D87C78E2DE34F8B1DDEC34A1AE62A" ma:contentTypeVersion="10" ma:contentTypeDescription="Skapa ett nytt dokument." ma:contentTypeScope="" ma:versionID="48c955a579751e185238c09931b27d08">
  <xsd:schema xmlns:xsd="http://www.w3.org/2001/XMLSchema" xmlns:xs="http://www.w3.org/2001/XMLSchema" xmlns:p="http://schemas.microsoft.com/office/2006/metadata/properties" xmlns:ns2="7cb6a11d-8025-4f7e-b812-5adfc83f902e" targetNamespace="http://schemas.microsoft.com/office/2006/metadata/properties" ma:root="true" ma:fieldsID="233d6dac4687fffd1255e298f04c9dbc" ns2:_="">
    <xsd:import namespace="7cb6a11d-8025-4f7e-b812-5adfc83f90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6a11d-8025-4f7e-b812-5adfc83f9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43FA93-C849-4BC3-BF9D-6DDE020119B1}">
  <ds:schemaRefs>
    <ds:schemaRef ds:uri="http://schemas.microsoft.com/sharepoint/v3/contenttype/forms"/>
  </ds:schemaRefs>
</ds:datastoreItem>
</file>

<file path=customXml/itemProps2.xml><?xml version="1.0" encoding="utf-8"?>
<ds:datastoreItem xmlns:ds="http://schemas.openxmlformats.org/officeDocument/2006/customXml" ds:itemID="{3D5FE0C8-F441-45DD-A865-53D6211E7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b6a11d-8025-4f7e-b812-5adfc83f9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7ACB46-1CE8-497B-A671-2152A5ABB0B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Office-tema</Template>
  <TotalTime>46</TotalTime>
  <Words>2312</Words>
  <Application>Microsoft Office PowerPoint</Application>
  <PresentationFormat>Bredbild</PresentationFormat>
  <Paragraphs>235</Paragraphs>
  <Slides>53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53</vt:i4>
      </vt:variant>
    </vt:vector>
  </HeadingPairs>
  <TitlesOfParts>
    <vt:vector size="59" baseType="lpstr">
      <vt:lpstr>Arial</vt:lpstr>
      <vt:lpstr>Calibri</vt:lpstr>
      <vt:lpstr>Zona Pro</vt:lpstr>
      <vt:lpstr>Poppins</vt:lpstr>
      <vt:lpstr>Poppins Latin</vt:lpstr>
      <vt:lpstr>Office-tema</vt:lpstr>
      <vt:lpstr>Det här behöver du känna till om de nya bestämmelserna i LOU, LUF och LUFS!   </vt:lpstr>
      <vt:lpstr>Agenda</vt:lpstr>
      <vt:lpstr>Bakgrund – vad och varför? </vt:lpstr>
      <vt:lpstr>Bakgrund – vad och varför?</vt:lpstr>
      <vt:lpstr>Bakgrund – vad och varför?, forts.</vt:lpstr>
      <vt:lpstr>Bakgrund – vad och varför?, forts.</vt:lpstr>
      <vt:lpstr>Bakgrund – vad och varför?, forts.</vt:lpstr>
      <vt:lpstr>Dir. 2017:69</vt:lpstr>
      <vt:lpstr>Dir. 2017:69</vt:lpstr>
      <vt:lpstr>Bakgrund – vad och varför?, forts.</vt:lpstr>
      <vt:lpstr>Bakgrund – vad och varför?, forts.</vt:lpstr>
      <vt:lpstr>Bakgrund – vad och varför?, forts.</vt:lpstr>
      <vt:lpstr>Struktur – uppbyggnad och teknik – hur kommer jag in i rätt kapitel? </vt:lpstr>
      <vt:lpstr>Struktur – uppbyggnad och teknik</vt:lpstr>
      <vt:lpstr>Struktur – uppbyggnad och teknik, forts.</vt:lpstr>
      <vt:lpstr>Hur kommer jag in i rätt kapitel – vilka upphandlingar hamnar i 19 kap. LOU?</vt:lpstr>
      <vt:lpstr>Hur kommer jag in i rätt kapitel – vilka upphandlingar hamnar i 19 kap. LUF?</vt:lpstr>
      <vt:lpstr>Hur kommer jag in i rätt kapitel – vilka upphandlingar hamnar i 15 kap. LUFS?</vt:lpstr>
      <vt:lpstr>Hur kommer jag in i rätt kapitel – vilka upphandlingar hamnar i 19 a kap. LOU/LUF?</vt:lpstr>
      <vt:lpstr>Hur kommer jag in i rätt kapitel – vilka upphandlingar hamnar i 15 a kap. LUFS?</vt:lpstr>
      <vt:lpstr>Vilka upphandlingar hamnar i 19 a kap.? Andra möjligheter</vt:lpstr>
      <vt:lpstr>Direktupphandlingsgränser och hur beräknar man värdet? </vt:lpstr>
      <vt:lpstr>Direktupphandlingsgränser och hur beräknar man värdet?</vt:lpstr>
      <vt:lpstr>Direktupphandlingsgränser och hur beräknar man värdet?</vt:lpstr>
      <vt:lpstr>19 kap. LOU/LUF</vt:lpstr>
      <vt:lpstr>Vad kommer att gälla enligt 19 kap.?</vt:lpstr>
      <vt:lpstr>Vad kommer att gälla enligt 19 kap.?</vt:lpstr>
      <vt:lpstr>Innehåll i UD</vt:lpstr>
      <vt:lpstr>Kommunicering och dialog </vt:lpstr>
      <vt:lpstr>Kommunicering och dialog – förhandling</vt:lpstr>
      <vt:lpstr>Skyddsregler för leverantörer</vt:lpstr>
      <vt:lpstr>Skyddsregler för leverantörer, forts.</vt:lpstr>
      <vt:lpstr>Sammanfattningsvis</vt:lpstr>
      <vt:lpstr>19 a kap. LOU/LUF</vt:lpstr>
      <vt:lpstr>Direktupphandlingar - ett helt nytt kapitel</vt:lpstr>
      <vt:lpstr>19 a kap. LOU/LUF - övrigt</vt:lpstr>
      <vt:lpstr>Sammanfattningsvis</vt:lpstr>
      <vt:lpstr>Dialog</vt:lpstr>
      <vt:lpstr>Vad är problemet?</vt:lpstr>
      <vt:lpstr>Vad är problemet?, forts.</vt:lpstr>
      <vt:lpstr>Hur resonerade vi i utredningen?</vt:lpstr>
      <vt:lpstr>Lösningen? Dialog </vt:lpstr>
      <vt:lpstr>Dialog – tillämpning i praktiken</vt:lpstr>
      <vt:lpstr>Dialog – förhandling</vt:lpstr>
      <vt:lpstr>Direktupphandling vid överprövning </vt:lpstr>
      <vt:lpstr>Vad är problemet?</vt:lpstr>
      <vt:lpstr>Vad är problemet? Forts.</vt:lpstr>
      <vt:lpstr>Hur resonerade vi i utredningen?</vt:lpstr>
      <vt:lpstr>Lösningen? Direktupphandling vid överprövning (19 a kap. 6 §)</vt:lpstr>
      <vt:lpstr>Lösningen? Direktupphandling vid överprövning (19 a kap. 7 §), forts.</vt:lpstr>
      <vt:lpstr>Synpunkter? </vt:lpstr>
      <vt:lpstr>Avslutningsvis</vt:lpstr>
      <vt:lpstr>Tack för att ni lyssnade!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lösa sitt anskaffningsbehov under en pågående överprövning – de rättsliga förutsättningarna</dc:title>
  <dc:creator>Andreas Larsson</dc:creator>
  <cp:lastModifiedBy>Cecilia Lind</cp:lastModifiedBy>
  <cp:revision>7</cp:revision>
  <dcterms:created xsi:type="dcterms:W3CDTF">2021-09-16T09:48:18Z</dcterms:created>
  <dcterms:modified xsi:type="dcterms:W3CDTF">2022-04-07T07:06:33Z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0x010100497D87C78E2DE34F8B1DDEC34A1AE62A</vt:lpwstr>
  </property>
</Properties>
</file>