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9" r:id="rId2"/>
    <p:sldId id="557" r:id="rId3"/>
    <p:sldId id="272" r:id="rId4"/>
    <p:sldId id="372" r:id="rId5"/>
    <p:sldId id="6419" r:id="rId6"/>
    <p:sldId id="269" r:id="rId7"/>
    <p:sldId id="6424" r:id="rId8"/>
    <p:sldId id="543" r:id="rId9"/>
    <p:sldId id="545" r:id="rId10"/>
    <p:sldId id="6422" r:id="rId11"/>
    <p:sldId id="6423" r:id="rId12"/>
    <p:sldId id="539" r:id="rId13"/>
    <p:sldId id="6425" r:id="rId14"/>
    <p:sldId id="338" r:id="rId15"/>
    <p:sldId id="464" r:id="rId16"/>
    <p:sldId id="505" r:id="rId17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Rounded MT Bold" panose="020F0704030504030204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CF9E71"/>
    <a:srgbClr val="9E7146"/>
    <a:srgbClr val="9E712B"/>
    <a:srgbClr val="69588A"/>
    <a:srgbClr val="7C5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3" autoAdjust="0"/>
    <p:restoredTop sz="56688" autoAdjust="0"/>
  </p:normalViewPr>
  <p:slideViewPr>
    <p:cSldViewPr>
      <p:cViewPr varScale="1">
        <p:scale>
          <a:sx n="58" d="100"/>
          <a:sy n="58" d="100"/>
        </p:scale>
        <p:origin x="2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C81B00F-CC93-7FA5-C237-D79B13131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 Rounded MT Bold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3B325B-3A08-1687-C121-0EA23A5E20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 Rounded MT Bold" charset="0"/>
              </a:defRPr>
            </a:lvl1pPr>
          </a:lstStyle>
          <a:p>
            <a:pPr>
              <a:defRPr/>
            </a:pPr>
            <a:fld id="{C6D08CC4-CF71-524E-B9C5-042D067B9685}" type="datetimeFigureOut">
              <a:rPr lang="sv-SE"/>
              <a:pPr>
                <a:defRPr/>
              </a:pPr>
              <a:t>2023-04-26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D64CDA-1CC1-9410-A0F4-0E9A80562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 Rounded MT Bold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B4C094-2053-227A-AA3F-5EEEC809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21CE51-7F40-E948-A51F-C78DB47033A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DE4697-CFB6-800B-F502-8B229A37F0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F8DF3D3-4F4B-F8B1-1CED-348A7559DD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CF3406D2-B0B9-F65D-22C6-00AAF0DBDD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5DF3809-21E2-DB48-5437-FB0F85D3B8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E43F0E7-32DC-C948-5E75-E2BEFA497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C5E9194-53F9-EC49-5DF0-EBD3F1D3F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6E965B46-7F7F-E54D-8227-E23552B21B34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761A72-66BD-0CE1-E669-0B94365E9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Platshållare för anteckningar 2">
            <a:extLst>
              <a:ext uri="{FF2B5EF4-FFF2-40B4-BE49-F238E27FC236}">
                <a16:creationId xmlns:a16="http://schemas.microsoft.com/office/drawing/2014/main" id="{1E193C35-4763-D7EA-7060-439413A34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sv-SE" altLang="sv-SE" sz="1600" dirty="0"/>
          </a:p>
        </p:txBody>
      </p:sp>
      <p:sp>
        <p:nvSpPr>
          <p:cNvPr id="17411" name="Platshållare för bildnummer 3">
            <a:extLst>
              <a:ext uri="{FF2B5EF4-FFF2-40B4-BE49-F238E27FC236}">
                <a16:creationId xmlns:a16="http://schemas.microsoft.com/office/drawing/2014/main" id="{83911D86-16BE-BEB9-D45E-FA4BA0BB1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9pPr>
          </a:lstStyle>
          <a:p>
            <a:fld id="{102697AC-F0B9-F143-B1F2-6B9A0BFBBD3C}" type="slidenum">
              <a:rPr lang="sv-SE" altLang="sv-SE" sz="1200">
                <a:latin typeface="Times New Roman" panose="02020603050405020304" pitchFamily="18" charset="0"/>
              </a:rPr>
              <a:pPr/>
              <a:t>1</a:t>
            </a:fld>
            <a:endParaRPr lang="sv-SE" altLang="sv-S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5B46-7F7F-E54D-8227-E23552B21B34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019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2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latin typeface="Times New Roman" charset="0"/>
              <a:cs typeface="+mn-cs"/>
            </a:endParaRPr>
          </a:p>
        </p:txBody>
      </p:sp>
      <p:sp>
        <p:nvSpPr>
          <p:cNvPr id="25603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38A641B-C23B-734F-90CE-BB5BD1C41E04}" type="slidenum">
              <a:rPr lang="sv-SE" smtClean="0">
                <a:latin typeface="Times New Roman" charset="0"/>
              </a:rPr>
              <a:pPr>
                <a:defRPr/>
              </a:pPr>
              <a:t>4</a:t>
            </a:fld>
            <a:endParaRPr lang="sv-S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8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9962-E305-7B4F-999A-1957992B38B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93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AEF4974-E853-37E0-6E35-9219439B5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0CBCD8-ED4A-E54A-A988-8E22F2C68874}" type="slidenum">
              <a:rPr lang="sv-SE" altLang="sv-S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99C7178-32A5-B033-8F0F-FF0E4EB0F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F573D9D-325D-F5B0-9CD9-DFD8EE07D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9962-E305-7B4F-999A-1957992B38B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66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fld id="{7FBE4768-5598-6845-98D6-BC1DAA3B9AEB}" type="slidenum">
              <a:rPr lang="sv-SE" altLang="sv-SE" sz="1200">
                <a:latin typeface="Times New Roman" charset="0"/>
              </a:rPr>
              <a:pPr/>
              <a:t>14</a:t>
            </a:fld>
            <a:endParaRPr lang="sv-SE" altLang="sv-SE" sz="12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5C84B96-9152-4BFC-1A1A-E9FA65B4B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DED167-C333-A740-BB96-81C8BF0C8135}" type="slidenum">
              <a:rPr lang="sv-SE" altLang="sv-SE"/>
              <a:pPr>
                <a:spcBef>
                  <a:spcPct val="0"/>
                </a:spcBef>
              </a:pPr>
              <a:t>16</a:t>
            </a:fld>
            <a:endParaRPr lang="sv-SE" altLang="sv-S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E8E4F9D-695A-B0E4-E820-74C128F13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2F63737-EFF6-CA55-41D8-389D67A34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v-SE" altLang="sv-SE" sz="800" b="1" dirty="0"/>
          </a:p>
          <a:p>
            <a:pPr eaLnBrk="1" hangingPunct="1">
              <a:lnSpc>
                <a:spcPct val="80000"/>
              </a:lnSpc>
            </a:pPr>
            <a:endParaRPr lang="sv-SE" altLang="sv-SE" sz="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810685-5C91-24F7-CA72-16928A82C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39AA49-87F0-80F7-5388-BAA8095A3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4B9129-1D5F-63BD-AD76-20E82003C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8171C-4983-5A46-B72B-23E1A6DA095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4463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739110-B5D8-7DD7-E5A0-287D2AD45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ADD449-BB0F-2A83-9F5F-8C422F1DC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AC6DB4-77E4-E51D-721C-1A910364E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16B3F-67AE-9341-9A8B-D84074B8F1C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658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153F37-33C1-5CD9-7613-58E07F63C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68A8B-CA66-9C04-419B-0DF27B75F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6C2536-0F60-8897-A8CF-BA7EE33E4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B6F82-8C8C-7D49-9BFF-09D128BD8FC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8577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567E5-C98C-67E8-F080-5044DC8DE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EE8B57-15F5-CC29-D298-4DB34C896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2A4D14-3F9C-CD8C-BCED-84031D557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C6993-8C18-154F-8899-A7CFE6065FD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0665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DF457-DF7F-C87D-B99E-5D1684CE1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72A94-7D98-9BAB-E1F7-8CD868D62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4848E-FC45-9B5B-F337-4A48279D9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9A4B1-8F3A-2C4F-A69E-6A55011B651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0257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A074E7-FD0F-4997-8686-7F5DE00A7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51A910-A20E-0A08-61ED-1809AD991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EBD2C-6AD9-1180-4887-F7464630D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0A803-D66A-2142-848A-61E75278E02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1810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6CB5B-998B-2BEB-4B15-662EEAC2D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F91B7-3E2C-1B71-A482-C9BBA6873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64B-D40D-B476-2B76-4AD122800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1853F-C7D2-A149-88C1-C0A3FF032AC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834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4A00D0-2BAD-185C-3688-A16681C86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D1254F-9A3D-C761-A4C5-88E4A7720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7E9F7D-E1F1-38BF-600E-25F5505C1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FB18B-EFFE-B747-A14E-0ABF891B4F1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3941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4F7FF0-5A30-4FEE-8471-6D785AA89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F42052-6D72-9AF7-E514-074996BAC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99A0AF-3D5D-7633-74C1-8B5003371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0DCCC-5EEB-9A48-9370-05870B9DB65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1105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0A132C-18E8-8A6C-F03D-38F131D33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55D748-AC03-19A2-1080-EFC7E6278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E507E2-4F78-E5CE-B440-18804D366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2AFF5-3722-2F4C-AA62-C6F542C0039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9602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B6B27-4A2D-BDBB-80A0-51B240E29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0A83-F1E9-DB31-ECD8-0372836D0C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2E7DF-05A6-5924-B6E7-6A507F361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6AEB0-3ADF-244C-B558-8DD678E5752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099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8001D-77AF-86C0-203A-C87B43735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F43C6-8D68-615B-960F-2157F3338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BCD1B-A9AB-A36E-264A-74AFD60A7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70A08-2D63-964B-ADEF-7C042D248D6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6372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E15DFE-E557-8B3C-5316-2F91F4945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CD0A5C-05C9-9598-90D0-1EDBC0B5E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6A2291-C098-3DD7-FC84-60E95809E9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AB7690-28BC-AF5A-7158-99F92811E2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75682D-58CA-448F-52ED-B8D673F9A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DE1FCC64-20E6-044F-8485-EB28775C060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I4jrAq6idI?start=8&amp;feature=oembed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35D25-ABA5-3F4F-2EA2-27921898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v-SE" sz="4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Rounded MT Bold" charset="0"/>
                <a:cs typeface="Calibri" panose="020F0502020204030204" pitchFamily="34" charset="0"/>
              </a:rPr>
              <a:t>Ledning och styrning</a:t>
            </a:r>
            <a:endParaRPr lang="sv-S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Arial Rounded MT Bold" charset="0"/>
              <a:cs typeface="Calibri" panose="020F050202020403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v-S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med matematiska inslag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6DAA46D-84B6-D3AD-4766-AA38988F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5724545"/>
            <a:ext cx="4344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Myrna Palmgren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6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Ph.D</a:t>
            </a:r>
            <a:r>
              <a:rPr lang="sv-SE" altLang="sv-SE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. Operations 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F6143D-1221-33D8-BC71-DCC31572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4172"/>
          </a:xfrm>
        </p:spPr>
        <p:txBody>
          <a:bodyPr/>
          <a:lstStyle/>
          <a:p>
            <a:r>
              <a:rPr lang="sv-SE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pratar om innovation men oftast låter vi traditioner styra verksamheten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32603D-F7B3-D7EA-EF08-7CEA5E552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5" t="20996" r="24359" b="16742"/>
          <a:stretch/>
        </p:blipFill>
        <p:spPr>
          <a:xfrm>
            <a:off x="2100811" y="2852936"/>
            <a:ext cx="4942378" cy="38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F6143D-1221-33D8-BC71-DCC31572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glömmer bort syftet och håller oss fast vid en metod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F8B6808-22C6-EF4F-29AE-D91FB9EA2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977" t="28968" r="43251" b="36592"/>
          <a:stretch/>
        </p:blipFill>
        <p:spPr>
          <a:xfrm>
            <a:off x="1475656" y="2636912"/>
            <a:ext cx="5859733" cy="3019426"/>
          </a:xfrm>
        </p:spPr>
      </p:pic>
    </p:spTree>
    <p:extLst>
      <p:ext uri="{BB962C8B-B14F-4D97-AF65-F5344CB8AC3E}">
        <p14:creationId xmlns:p14="http://schemas.microsoft.com/office/powerpoint/2010/main" val="116617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matematikkris">
            <a:extLst>
              <a:ext uri="{FF2B5EF4-FFF2-40B4-BE49-F238E27FC236}">
                <a16:creationId xmlns:a16="http://schemas.microsoft.com/office/drawing/2014/main" id="{2C221723-4C8C-C422-7997-31DA4300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179462" y="1621193"/>
            <a:ext cx="4968602" cy="353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http://www.franklinstreet.com/stuff/contentmgr/files/0/e2b7eb9dc3587863b67748f7959862bd/files/gm1.jpg">
            <a:extLst>
              <a:ext uri="{FF2B5EF4-FFF2-40B4-BE49-F238E27FC236}">
                <a16:creationId xmlns:a16="http://schemas.microsoft.com/office/drawing/2014/main" id="{1A214D6D-39C2-472C-1EC1-CEF60C80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8350" r="32655"/>
          <a:stretch>
            <a:fillRect/>
          </a:stretch>
        </p:blipFill>
        <p:spPr bwMode="auto">
          <a:xfrm>
            <a:off x="5796136" y="2492896"/>
            <a:ext cx="2980222" cy="41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90BA694-3F8A-72C9-1080-C00D93AAD870}"/>
              </a:ext>
            </a:extLst>
          </p:cNvPr>
          <p:cNvSpPr txBox="1"/>
          <p:nvPr/>
        </p:nvSpPr>
        <p:spPr>
          <a:xfrm>
            <a:off x="1691680" y="476672"/>
            <a:ext cx="588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skyller på någon annan…</a:t>
            </a:r>
            <a:endParaRPr lang="sv-S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F6143D-1221-33D8-BC71-DCC31572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sv-SE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går vilse i alla ledarskapsteorier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47E7B5-3196-5DF1-8843-192C51D1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191822" cy="3263504"/>
          </a:xfrm>
        </p:spPr>
        <p:txBody>
          <a:bodyPr>
            <a:no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Tillitsbaserat ledarskap, principstyrt ledarskap, målstyrning, transformativt ledarskap, coachande ledarskap, etc.</a:t>
            </a:r>
            <a:endParaRPr lang="sv-S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koll på läget kontra tillitsstyrning</a:t>
            </a:r>
            <a:endParaRPr lang="sv-S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Tydligt ledarskap samtidigt som chefen ska vara </a:t>
            </a:r>
            <a:r>
              <a:rPr lang="sv-SE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inlyssnande</a:t>
            </a: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och jobba med att involvera medarbetarna.</a:t>
            </a:r>
            <a:endParaRPr lang="sv-S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Förmåga att boxa in målen på ett sätt som engagerar, motiverar och påverkar vardagen och samtidigt undvika fällorna i målstyrning </a:t>
            </a:r>
            <a:endParaRPr lang="sv-S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Skapa en attraktiv arbetsplats och ha en ekonomi i balans</a:t>
            </a:r>
            <a:endParaRPr lang="sv-S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Hålla ut men samtidigt våga backa när det inte blir bra</a:t>
            </a:r>
            <a:endParaRPr lang="sv-S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Jobba med standard samtidigt som vi ska uppmuntra innovation</a:t>
            </a:r>
            <a:endParaRPr lang="sv-S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sv-S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Vara närvarande samtidigt vara reflektiv, strategisk och ha tid att lyfta blicken</a:t>
            </a:r>
            <a:endParaRPr lang="sv-S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1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891540" y="1565911"/>
            <a:ext cx="7383780" cy="3737610"/>
            <a:chOff x="288" y="754"/>
            <a:chExt cx="5184" cy="2702"/>
          </a:xfrm>
        </p:grpSpPr>
        <p:sp>
          <p:nvSpPr>
            <p:cNvPr id="28674" name="Rectangle 3"/>
            <p:cNvSpPr>
              <a:spLocks noChangeArrowheads="1"/>
            </p:cNvSpPr>
            <p:nvPr/>
          </p:nvSpPr>
          <p:spPr bwMode="auto">
            <a:xfrm>
              <a:off x="288" y="754"/>
              <a:ext cx="2592" cy="2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buFontTx/>
                <a:buNone/>
              </a:pPr>
              <a:r>
                <a:rPr lang="sv-SE" altLang="sv-SE" sz="2400" b="1" dirty="0">
                  <a:solidFill>
                    <a:schemeClr val="tx2"/>
                  </a:solidFill>
                  <a:latin typeface="Batang" charset="-127"/>
                </a:rPr>
                <a:t>Management</a:t>
              </a:r>
            </a:p>
            <a:p>
              <a:pPr>
                <a:buFontTx/>
                <a:buNone/>
              </a:pPr>
              <a:endParaRPr lang="sv-SE" altLang="sv-SE" sz="2400" b="1" dirty="0">
                <a:solidFill>
                  <a:schemeClr val="tx2"/>
                </a:solidFill>
                <a:latin typeface="Batang" charset="-127"/>
              </a:endParaRPr>
            </a:p>
            <a:p>
              <a:pPr>
                <a:buFontTx/>
                <a:buNone/>
              </a:pPr>
              <a:r>
                <a:rPr lang="sv-SE" altLang="sv-SE" sz="1800" b="1" dirty="0">
                  <a:solidFill>
                    <a:schemeClr val="tx2"/>
                  </a:solidFill>
                  <a:latin typeface="Batang" charset="-127"/>
                </a:rPr>
                <a:t>Organisera och strukturera</a:t>
              </a:r>
            </a:p>
            <a:p>
              <a:pPr>
                <a:buFontTx/>
                <a:buNone/>
              </a:pPr>
              <a:r>
                <a:rPr lang="sv-SE" altLang="sv-SE" sz="1800" b="1" dirty="0">
                  <a:solidFill>
                    <a:schemeClr val="tx2"/>
                  </a:solidFill>
                  <a:latin typeface="Batang" charset="-127"/>
                </a:rPr>
                <a:t>Planera och sätta upp mål</a:t>
              </a:r>
            </a:p>
            <a:p>
              <a:pPr>
                <a:buFontTx/>
                <a:buNone/>
              </a:pPr>
              <a:r>
                <a:rPr lang="sv-SE" altLang="sv-SE" sz="1800" b="1" dirty="0">
                  <a:solidFill>
                    <a:schemeClr val="tx2"/>
                  </a:solidFill>
                  <a:latin typeface="Batang" charset="-127"/>
                </a:rPr>
                <a:t>Styra utifrån fakta </a:t>
              </a:r>
            </a:p>
            <a:p>
              <a:pPr>
                <a:buFontTx/>
                <a:buNone/>
              </a:pPr>
              <a:r>
                <a:rPr lang="sv-SE" altLang="sv-SE" sz="1800" b="1" dirty="0">
                  <a:solidFill>
                    <a:schemeClr val="tx2"/>
                  </a:solidFill>
                  <a:latin typeface="Batang" charset="-127"/>
                </a:rPr>
                <a:t>Mäta och följa upp resultat</a:t>
              </a:r>
            </a:p>
            <a:p>
              <a:pPr>
                <a:buFontTx/>
                <a:buNone/>
              </a:pPr>
              <a:endParaRPr lang="sv-SE" altLang="sv-SE" sz="1800" b="1" dirty="0">
                <a:solidFill>
                  <a:schemeClr val="tx2"/>
                </a:solidFill>
                <a:latin typeface="Batang" charset="-127"/>
              </a:endParaRPr>
            </a:p>
            <a:p>
              <a:pPr>
                <a:buFontTx/>
                <a:buNone/>
              </a:pPr>
              <a:r>
                <a:rPr lang="sv-SE" altLang="sv-SE" sz="2400" b="1" dirty="0">
                  <a:solidFill>
                    <a:schemeClr val="tx2"/>
                  </a:solidFill>
                  <a:latin typeface="Batang" charset="-127"/>
                </a:rPr>
                <a:t> </a:t>
              </a:r>
              <a:r>
                <a:rPr lang="sv-SE" altLang="sv-SE" sz="1800" b="1" dirty="0">
                  <a:solidFill>
                    <a:schemeClr val="tx2"/>
                  </a:solidFill>
                  <a:latin typeface="Batang" charset="-127"/>
                </a:rPr>
                <a:t> </a:t>
              </a:r>
            </a:p>
          </p:txBody>
        </p:sp>
        <p:sp>
          <p:nvSpPr>
            <p:cNvPr id="28675" name="Rectangle 4"/>
            <p:cNvSpPr>
              <a:spLocks noChangeArrowheads="1"/>
            </p:cNvSpPr>
            <p:nvPr/>
          </p:nvSpPr>
          <p:spPr bwMode="auto">
            <a:xfrm>
              <a:off x="2988" y="768"/>
              <a:ext cx="2484" cy="2688"/>
            </a:xfrm>
            <a:prstGeom prst="rect">
              <a:avLst/>
            </a:prstGeom>
            <a:solidFill>
              <a:srgbClr val="945200">
                <a:alpha val="2980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sv-SE" sz="2400" b="1">
                  <a:solidFill>
                    <a:schemeClr val="tx2"/>
                  </a:solidFill>
                  <a:latin typeface="Batang" charset="-127"/>
                </a:rPr>
                <a:t>Ledarskap</a:t>
              </a:r>
            </a:p>
            <a:p>
              <a:pPr>
                <a:buFontTx/>
                <a:buNone/>
              </a:pPr>
              <a:endParaRPr lang="en-US" altLang="sv-SE" sz="2400" b="1">
                <a:solidFill>
                  <a:schemeClr val="tx2"/>
                </a:solidFill>
                <a:latin typeface="Batang" charset="-127"/>
              </a:endParaRPr>
            </a:p>
            <a:p>
              <a:pPr>
                <a:buFontTx/>
                <a:buNone/>
              </a:pPr>
              <a:r>
                <a:rPr lang="sv-SE" altLang="sv-SE" sz="1800" b="1">
                  <a:solidFill>
                    <a:schemeClr val="tx2"/>
                  </a:solidFill>
                  <a:latin typeface="Batang" charset="-127"/>
                </a:rPr>
                <a:t>Visa riktning och skapa mening</a:t>
              </a:r>
            </a:p>
            <a:p>
              <a:pPr>
                <a:buFontTx/>
                <a:buNone/>
              </a:pPr>
              <a:r>
                <a:rPr lang="sv-SE" altLang="sv-SE" sz="1800" b="1">
                  <a:solidFill>
                    <a:schemeClr val="tx2"/>
                  </a:solidFill>
                  <a:latin typeface="Batang" charset="-127"/>
                </a:rPr>
                <a:t>Kommunicera och förankra</a:t>
              </a:r>
            </a:p>
            <a:p>
              <a:pPr>
                <a:buFontTx/>
                <a:buNone/>
              </a:pPr>
              <a:r>
                <a:rPr lang="sv-SE" altLang="sv-SE" sz="1800" b="1">
                  <a:solidFill>
                    <a:schemeClr val="tx2"/>
                  </a:solidFill>
                  <a:latin typeface="Batang" charset="-127"/>
                </a:rPr>
                <a:t>Entusiasmera och motivera</a:t>
              </a:r>
            </a:p>
            <a:p>
              <a:pPr>
                <a:buFontTx/>
                <a:buNone/>
              </a:pPr>
              <a:r>
                <a:rPr lang="sv-SE" altLang="sv-SE" sz="1800" b="1">
                  <a:solidFill>
                    <a:schemeClr val="tx2"/>
                  </a:solidFill>
                  <a:latin typeface="Batang" charset="-127"/>
                </a:rPr>
                <a:t>Uppmuntra och belöna</a:t>
              </a:r>
            </a:p>
            <a:p>
              <a:pPr>
                <a:buFontTx/>
                <a:buNone/>
              </a:pPr>
              <a:r>
                <a:rPr lang="en-US" altLang="sv-SE" sz="1800" b="1">
                  <a:solidFill>
                    <a:schemeClr val="tx2"/>
                  </a:solidFill>
                  <a:latin typeface="Batang" charset="-127"/>
                </a:rPr>
                <a:t> </a:t>
              </a:r>
              <a:r>
                <a:rPr lang="en-US" altLang="sv-SE" sz="2400" b="1">
                  <a:solidFill>
                    <a:schemeClr val="tx2"/>
                  </a:solidFill>
                  <a:latin typeface="Batang" charset="-127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85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55C98E0-558D-C3C4-7532-0D102EA0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2816225"/>
            <a:ext cx="5829300" cy="2844800"/>
          </a:xfrm>
          <a:prstGeom prst="rect">
            <a:avLst/>
          </a:prstGeom>
          <a:solidFill>
            <a:srgbClr val="001D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v-SE" altLang="sv-SE" sz="2400">
              <a:latin typeface="Arial Rounded MT Bold" charset="0"/>
            </a:endParaRP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D66E79D4-D81F-2843-9524-33671DC63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3763963"/>
            <a:ext cx="754062" cy="677862"/>
          </a:xfrm>
          <a:prstGeom prst="rightArrow">
            <a:avLst>
              <a:gd name="adj1" fmla="val 50000"/>
              <a:gd name="adj2" fmla="val 27810"/>
            </a:avLst>
          </a:prstGeom>
          <a:solidFill>
            <a:srgbClr val="001D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solidFill>
                  <a:schemeClr val="bg1"/>
                </a:solidFill>
                <a:latin typeface="Arial Narrow" charset="0"/>
                <a:ea typeface="ヒラギノ角ゴ Pro W3" charset="-128"/>
              </a:rPr>
              <a:t>Input</a:t>
            </a: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9F400169-2206-E54D-C2EC-96E92035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3763963"/>
            <a:ext cx="822325" cy="677862"/>
          </a:xfrm>
          <a:prstGeom prst="rightArrow">
            <a:avLst>
              <a:gd name="adj1" fmla="val 50000"/>
              <a:gd name="adj2" fmla="val 30328"/>
            </a:avLst>
          </a:prstGeom>
          <a:solidFill>
            <a:srgbClr val="001D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solidFill>
                  <a:schemeClr val="bg1"/>
                </a:solidFill>
                <a:latin typeface="Arial Narrow" charset="0"/>
                <a:ea typeface="ヒラギノ角ゴ Pro W3" charset="-128"/>
              </a:rPr>
              <a:t>Output</a:t>
            </a:r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9DD83CA9-69A1-77D9-C223-EC931515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3154363"/>
            <a:ext cx="1509712" cy="949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latin typeface="Arial Narrow" charset="0"/>
                <a:ea typeface="ヒラギノ角ゴ Pro W3" charset="-128"/>
              </a:rPr>
              <a:t>Produkter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latin typeface="Arial Narrow" charset="0"/>
                <a:ea typeface="ヒラギノ角ゴ Pro W3" charset="-128"/>
              </a:rPr>
              <a:t>och processer</a:t>
            </a:r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488E9598-F806-59EA-4D27-C03793271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3154363"/>
            <a:ext cx="1509713" cy="949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latin typeface="Arial Narrow" charset="0"/>
                <a:ea typeface="ヒラギノ角ゴ Pro W3" charset="-128"/>
              </a:rPr>
              <a:t>Förbättring</a:t>
            </a:r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93D256D2-6F33-05A4-F378-47CF5EC2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4441825"/>
            <a:ext cx="1509712" cy="947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latin typeface="Arial Narrow" charset="0"/>
                <a:ea typeface="ヒラギノ角ゴ Pro W3" charset="-128"/>
              </a:rPr>
              <a:t>Planering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latin typeface="Arial Narrow" charset="0"/>
                <a:ea typeface="ヒラギノ角ゴ Pro W3" charset="-128"/>
              </a:rPr>
              <a:t>och styrning</a:t>
            </a:r>
          </a:p>
        </p:txBody>
      </p:sp>
      <p:sp>
        <p:nvSpPr>
          <p:cNvPr id="59399" name="AutoShape 8">
            <a:extLst>
              <a:ext uri="{FF2B5EF4-FFF2-40B4-BE49-F238E27FC236}">
                <a16:creationId xmlns:a16="http://schemas.microsoft.com/office/drawing/2014/main" id="{6C141C37-EDD1-19E1-60E0-072E435017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26507" y="4402931"/>
            <a:ext cx="812800" cy="7540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9400" name="AutoShape 9">
            <a:extLst>
              <a:ext uri="{FF2B5EF4-FFF2-40B4-BE49-F238E27FC236}">
                <a16:creationId xmlns:a16="http://schemas.microsoft.com/office/drawing/2014/main" id="{4F882D3B-1C4E-201A-664C-FF0C90704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4306888"/>
            <a:ext cx="822325" cy="7445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74" name="Oval 10">
            <a:extLst>
              <a:ext uri="{FF2B5EF4-FFF2-40B4-BE49-F238E27FC236}">
                <a16:creationId xmlns:a16="http://schemas.microsoft.com/office/drawing/2014/main" id="{75A7DF4D-3C4D-CF73-6E26-44310AE3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1665288"/>
            <a:ext cx="1714500" cy="947737"/>
          </a:xfrm>
          <a:prstGeom prst="ellipse">
            <a:avLst/>
          </a:prstGeom>
          <a:solidFill>
            <a:srgbClr val="001D5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solidFill>
                  <a:schemeClr val="bg1"/>
                </a:solidFill>
                <a:latin typeface="Arial Narrow" charset="0"/>
                <a:ea typeface="ヒラギノ角ゴ Pro W3" charset="-128"/>
              </a:rPr>
              <a:t>Produktions-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solidFill>
                  <a:schemeClr val="bg1"/>
                </a:solidFill>
                <a:latin typeface="Arial Narrow" charset="0"/>
                <a:ea typeface="ヒラギノ角ゴ Pro W3" charset="-128"/>
              </a:rPr>
              <a:t>strategi</a:t>
            </a:r>
          </a:p>
        </p:txBody>
      </p:sp>
      <p:sp>
        <p:nvSpPr>
          <p:cNvPr id="59402" name="AutoShape 11">
            <a:extLst>
              <a:ext uri="{FF2B5EF4-FFF2-40B4-BE49-F238E27FC236}">
                <a16:creationId xmlns:a16="http://schemas.microsoft.com/office/drawing/2014/main" id="{D94FF524-214C-8F74-2981-2A09E0A6E58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87613" y="2003425"/>
            <a:ext cx="822325" cy="7445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1D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9403" name="AutoShape 12">
            <a:extLst>
              <a:ext uri="{FF2B5EF4-FFF2-40B4-BE49-F238E27FC236}">
                <a16:creationId xmlns:a16="http://schemas.microsoft.com/office/drawing/2014/main" id="{6139B716-B7E2-1E83-5491-FE0AB5BA0AB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305425" y="1862138"/>
            <a:ext cx="879475" cy="8921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rgbClr val="001D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77" name="Oval 13">
            <a:extLst>
              <a:ext uri="{FF2B5EF4-FFF2-40B4-BE49-F238E27FC236}">
                <a16:creationId xmlns:a16="http://schemas.microsoft.com/office/drawing/2014/main" id="{19711080-E2B9-23D6-5173-6F0FCBBC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784225"/>
            <a:ext cx="1714500" cy="947738"/>
          </a:xfrm>
          <a:prstGeom prst="ellipse">
            <a:avLst/>
          </a:prstGeom>
          <a:solidFill>
            <a:srgbClr val="001D5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800" b="1">
                <a:solidFill>
                  <a:schemeClr val="bg1"/>
                </a:solidFill>
                <a:latin typeface="Arial Narrow" charset="0"/>
                <a:ea typeface="ヒラギノ角ゴ Pro W3" charset="-128"/>
              </a:rPr>
              <a:t>Måluppfyllelse</a:t>
            </a:r>
          </a:p>
        </p:txBody>
      </p:sp>
      <p:sp>
        <p:nvSpPr>
          <p:cNvPr id="59405" name="Freeform 14">
            <a:extLst>
              <a:ext uri="{FF2B5EF4-FFF2-40B4-BE49-F238E27FC236}">
                <a16:creationId xmlns:a16="http://schemas.microsoft.com/office/drawing/2014/main" id="{613A25DE-A3F6-1BCA-C192-03F20CB84CAE}"/>
              </a:ext>
            </a:extLst>
          </p:cNvPr>
          <p:cNvSpPr>
            <a:spLocks/>
          </p:cNvSpPr>
          <p:nvPr/>
        </p:nvSpPr>
        <p:spPr bwMode="auto">
          <a:xfrm>
            <a:off x="4456113" y="1122363"/>
            <a:ext cx="1851025" cy="474662"/>
          </a:xfrm>
          <a:custGeom>
            <a:avLst/>
            <a:gdLst>
              <a:gd name="T0" fmla="*/ 2147483646 w 1296"/>
              <a:gd name="T1" fmla="*/ 0 h 336"/>
              <a:gd name="T2" fmla="*/ 2147483646 w 1296"/>
              <a:gd name="T3" fmla="*/ 2147483646 h 336"/>
              <a:gd name="T4" fmla="*/ 0 w 1296"/>
              <a:gd name="T5" fmla="*/ 2147483646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336">
                <a:moveTo>
                  <a:pt x="1296" y="0"/>
                </a:moveTo>
                <a:cubicBezTo>
                  <a:pt x="1181" y="12"/>
                  <a:pt x="820" y="19"/>
                  <a:pt x="604" y="75"/>
                </a:cubicBezTo>
                <a:cubicBezTo>
                  <a:pt x="388" y="131"/>
                  <a:pt x="126" y="282"/>
                  <a:pt x="0" y="336"/>
                </a:cubicBezTo>
              </a:path>
            </a:pathLst>
          </a:custGeom>
          <a:noFill/>
          <a:ln w="38100" cmpd="sng">
            <a:solidFill>
              <a:srgbClr val="0033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9406" name="Freeform 15">
            <a:extLst>
              <a:ext uri="{FF2B5EF4-FFF2-40B4-BE49-F238E27FC236}">
                <a16:creationId xmlns:a16="http://schemas.microsoft.com/office/drawing/2014/main" id="{EADE24B6-E293-5568-93E9-A7A4747E8A35}"/>
              </a:ext>
            </a:extLst>
          </p:cNvPr>
          <p:cNvSpPr>
            <a:spLocks/>
          </p:cNvSpPr>
          <p:nvPr/>
        </p:nvSpPr>
        <p:spPr bwMode="auto">
          <a:xfrm>
            <a:off x="6581775" y="1800225"/>
            <a:ext cx="685800" cy="1354138"/>
          </a:xfrm>
          <a:custGeom>
            <a:avLst/>
            <a:gdLst>
              <a:gd name="T0" fmla="*/ 0 w 480"/>
              <a:gd name="T1" fmla="*/ 2147483646 h 960"/>
              <a:gd name="T2" fmla="*/ 2147483646 w 480"/>
              <a:gd name="T3" fmla="*/ 2147483646 h 960"/>
              <a:gd name="T4" fmla="*/ 2147483646 w 480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960">
                <a:moveTo>
                  <a:pt x="0" y="960"/>
                </a:moveTo>
                <a:cubicBezTo>
                  <a:pt x="54" y="913"/>
                  <a:pt x="244" y="837"/>
                  <a:pt x="324" y="677"/>
                </a:cubicBezTo>
                <a:cubicBezTo>
                  <a:pt x="404" y="517"/>
                  <a:pt x="447" y="141"/>
                  <a:pt x="480" y="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5DC96D4-643A-DFB9-D7ED-8B31CCAE5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9421" r="34445" b="25890"/>
          <a:stretch>
            <a:fillRect/>
          </a:stretch>
        </p:blipFill>
        <p:spPr bwMode="auto">
          <a:xfrm>
            <a:off x="1043608" y="1700808"/>
            <a:ext cx="7201100" cy="48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B00A3EBF-D56F-CC45-D0D5-186B78697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Rätt styrning leder till arbetstillfredsställelse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descr="One day traffic over Europe">
            <a:hlinkClick r:id="" action="ppaction://media"/>
            <a:extLst>
              <a:ext uri="{FF2B5EF4-FFF2-40B4-BE49-F238E27FC236}">
                <a16:creationId xmlns:a16="http://schemas.microsoft.com/office/drawing/2014/main" id="{62A2A2D8-42B5-79A7-9D06-E3E8DC616B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6120" y="1700808"/>
            <a:ext cx="9176240" cy="518457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EB1B9A3-CF89-AC0A-2895-7736B235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9775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v-SE" altLang="sv-SE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Komplexitet kräver styrning…</a:t>
            </a:r>
          </a:p>
        </p:txBody>
      </p:sp>
    </p:spTree>
    <p:extLst>
      <p:ext uri="{BB962C8B-B14F-4D97-AF65-F5344CB8AC3E}">
        <p14:creationId xmlns:p14="http://schemas.microsoft.com/office/powerpoint/2010/main" val="30151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DC49C2-E3DB-DC56-4F45-2F7CCE6B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683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Komplexa system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E0D97B2-95F1-0140-4E8F-C02E317CB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86775"/>
            <a:ext cx="4065677" cy="3263504"/>
          </a:xfrm>
        </p:spPr>
        <p:txBody>
          <a:bodyPr/>
          <a:lstStyle/>
          <a:p>
            <a:r>
              <a:rPr lang="sv-S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Många autonoma enheter som beror av varandra</a:t>
            </a:r>
          </a:p>
          <a:p>
            <a:r>
              <a:rPr lang="sv-S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liten förändring kan leda till stora konsekvenser</a:t>
            </a:r>
          </a:p>
          <a:p>
            <a:r>
              <a:rPr lang="sv-S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går inte att förutse vad en liten rörelse resulterar i</a:t>
            </a:r>
          </a:p>
          <a:p>
            <a:r>
              <a:rPr lang="sv-S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lösning som fungerar i ett system kan leda till motsatt resultat i ett annat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9C1ED75-379D-447F-9159-7933D511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31" y="2348880"/>
            <a:ext cx="4502097" cy="30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2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AutoShape 3"/>
          <p:cNvSpPr>
            <a:spLocks noChangeArrowheads="1"/>
          </p:cNvSpPr>
          <p:nvPr/>
        </p:nvSpPr>
        <p:spPr bwMode="auto">
          <a:xfrm>
            <a:off x="2101191" y="1480285"/>
            <a:ext cx="4847602" cy="3600389"/>
          </a:xfrm>
          <a:prstGeom prst="triangle">
            <a:avLst>
              <a:gd name="adj" fmla="val 50000"/>
            </a:avLst>
          </a:prstGeom>
          <a:solidFill>
            <a:srgbClr val="945200">
              <a:alpha val="5137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sv-SE" sz="2475">
              <a:solidFill>
                <a:srgbClr val="FF0000"/>
              </a:solidFill>
              <a:latin typeface="Arial Black" charset="0"/>
              <a:ea typeface="Batang" charset="0"/>
              <a:cs typeface="Batang" charset="0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3450353" y="548680"/>
            <a:ext cx="21492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KVALITET</a:t>
            </a: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5879965" y="5080674"/>
            <a:ext cx="2325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BILLIGT</a:t>
            </a:r>
          </a:p>
        </p:txBody>
      </p:sp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476941" y="5080674"/>
            <a:ext cx="294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SNABBT</a:t>
            </a:r>
          </a:p>
        </p:txBody>
      </p:sp>
    </p:spTree>
    <p:extLst>
      <p:ext uri="{BB962C8B-B14F-4D97-AF65-F5344CB8AC3E}">
        <p14:creationId xmlns:p14="http://schemas.microsoft.com/office/powerpoint/2010/main" val="125228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994172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Rounded MT Bold" charset="0"/>
                <a:cs typeface="Calibri" panose="020F0502020204030204" pitchFamily="34" charset="0"/>
              </a:rPr>
              <a:t>Vi har fullt upp med att lösa dagliga problem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1" y="2243137"/>
            <a:ext cx="5511800" cy="2900363"/>
          </a:xfrm>
        </p:spPr>
      </p:pic>
      <p:cxnSp>
        <p:nvCxnSpPr>
          <p:cNvPr id="6" name="Rak pil 5"/>
          <p:cNvCxnSpPr/>
          <p:nvPr/>
        </p:nvCxnSpPr>
        <p:spPr bwMode="auto">
          <a:xfrm flipH="1">
            <a:off x="5867400" y="2321720"/>
            <a:ext cx="838200" cy="264319"/>
          </a:xfrm>
          <a:prstGeom prst="straightConnector1">
            <a:avLst/>
          </a:prstGeom>
          <a:solidFill>
            <a:srgbClr val="1C1C1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6" name="textruta 6"/>
          <p:cNvSpPr txBox="1">
            <a:spLocks noChangeArrowheads="1"/>
          </p:cNvSpPr>
          <p:nvPr/>
        </p:nvSpPr>
        <p:spPr bwMode="auto">
          <a:xfrm>
            <a:off x="6931407" y="2046685"/>
            <a:ext cx="15295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sv-SE" sz="1500" b="1">
                <a:solidFill>
                  <a:srgbClr val="00B050"/>
                </a:solidFill>
              </a:rPr>
              <a:t>Målet = </a:t>
            </a:r>
          </a:p>
          <a:p>
            <a:pPr algn="ctr"/>
            <a:r>
              <a:rPr lang="sv-SE" sz="1500" b="1">
                <a:solidFill>
                  <a:srgbClr val="00B050"/>
                </a:solidFill>
              </a:rPr>
              <a:t>Högsta toppen</a:t>
            </a:r>
          </a:p>
        </p:txBody>
      </p:sp>
      <p:cxnSp>
        <p:nvCxnSpPr>
          <p:cNvPr id="9" name="Rak pil 8"/>
          <p:cNvCxnSpPr/>
          <p:nvPr/>
        </p:nvCxnSpPr>
        <p:spPr bwMode="auto">
          <a:xfrm flipH="1" flipV="1">
            <a:off x="3962400" y="3143250"/>
            <a:ext cx="2743200" cy="57150"/>
          </a:xfrm>
          <a:prstGeom prst="straightConnector1">
            <a:avLst/>
          </a:prstGeom>
          <a:solidFill>
            <a:srgbClr val="1C1C1C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8" name="textruta 12"/>
          <p:cNvSpPr txBox="1">
            <a:spLocks noChangeArrowheads="1"/>
          </p:cNvSpPr>
          <p:nvPr/>
        </p:nvSpPr>
        <p:spPr bwMode="auto">
          <a:xfrm>
            <a:off x="6817595" y="2997994"/>
            <a:ext cx="1757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sv-SE" sz="1500" b="1">
                <a:solidFill>
                  <a:srgbClr val="C00000"/>
                </a:solidFill>
              </a:rPr>
              <a:t>Hamnar här </a:t>
            </a:r>
          </a:p>
          <a:p>
            <a:pPr algn="ctr"/>
            <a:r>
              <a:rPr lang="sv-SE" sz="1500" b="1">
                <a:solidFill>
                  <a:srgbClr val="C00000"/>
                </a:solidFill>
              </a:rPr>
              <a:t>och missar målet</a:t>
            </a:r>
          </a:p>
        </p:txBody>
      </p:sp>
    </p:spTree>
    <p:extLst>
      <p:ext uri="{BB962C8B-B14F-4D97-AF65-F5344CB8AC3E}">
        <p14:creationId xmlns:p14="http://schemas.microsoft.com/office/powerpoint/2010/main" val="54406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7611" y="2192111"/>
            <a:ext cx="815612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”Strategi utan taktik är en långsam väg till seger.</a:t>
            </a:r>
          </a:p>
          <a:p>
            <a:r>
              <a:rPr lang="sv-SE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Taktik utan strategi är endast bullret före nederlag.” </a:t>
            </a:r>
            <a:r>
              <a:rPr lang="sv-SE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</a:p>
          <a:p>
            <a:endParaRPr lang="sv-SE" b="1" dirty="0">
              <a:solidFill>
                <a:srgbClr val="222222"/>
              </a:solidFill>
              <a:latin typeface="Roboto" charset="0"/>
            </a:endParaRPr>
          </a:p>
          <a:p>
            <a:r>
              <a:rPr lang="sv-SE" b="1" dirty="0">
                <a:solidFill>
                  <a:srgbClr val="222222"/>
                </a:solidFill>
                <a:latin typeface="Roboto" charset="0"/>
              </a:rPr>
              <a:t>                             </a:t>
            </a:r>
            <a:r>
              <a:rPr lang="sv-SE" i="1" dirty="0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”The art </a:t>
            </a:r>
            <a:r>
              <a:rPr lang="sv-SE" i="1" dirty="0" err="1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of</a:t>
            </a:r>
            <a:r>
              <a:rPr lang="sv-SE" i="1" dirty="0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 </a:t>
            </a:r>
            <a:r>
              <a:rPr lang="sv-SE" i="1" dirty="0" err="1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war</a:t>
            </a:r>
            <a:r>
              <a:rPr lang="sv-SE" i="1" dirty="0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” </a:t>
            </a:r>
            <a:r>
              <a:rPr lang="sv-SE" i="1" dirty="0" err="1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Sun</a:t>
            </a:r>
            <a:r>
              <a:rPr lang="sv-SE" i="1" dirty="0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 </a:t>
            </a:r>
            <a:r>
              <a:rPr lang="sv-SE" i="1" dirty="0" err="1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Tzu</a:t>
            </a:r>
            <a:r>
              <a:rPr lang="sv-SE" i="1" dirty="0">
                <a:solidFill>
                  <a:schemeClr val="bg2">
                    <a:lumMod val="50000"/>
                  </a:schemeClr>
                </a:solidFill>
                <a:latin typeface="Roboto" charset="0"/>
              </a:rPr>
              <a:t> (ca 500 år f.Kr.)</a:t>
            </a:r>
          </a:p>
        </p:txBody>
      </p:sp>
    </p:spTree>
    <p:extLst>
      <p:ext uri="{BB962C8B-B14F-4D97-AF65-F5344CB8AC3E}">
        <p14:creationId xmlns:p14="http://schemas.microsoft.com/office/powerpoint/2010/main" val="117004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Rounded MT Bold" charset="0"/>
                <a:cs typeface="Calibri" panose="020F0502020204030204" pitchFamily="34" charset="0"/>
              </a:rPr>
              <a:t>Vi väljer snabba belöningar framför långsiktiga och hållbara lösningar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t="15460" r="39622" b="43074"/>
          <a:stretch/>
        </p:blipFill>
        <p:spPr>
          <a:xfrm>
            <a:off x="1439322" y="2455511"/>
            <a:ext cx="6012998" cy="3637785"/>
          </a:xfrm>
        </p:spPr>
      </p:pic>
    </p:spTree>
    <p:extLst>
      <p:ext uri="{BB962C8B-B14F-4D97-AF65-F5344CB8AC3E}">
        <p14:creationId xmlns:p14="http://schemas.microsoft.com/office/powerpoint/2010/main" val="11529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D3B8060-A03D-7DBC-989F-2D5A452BB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854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 många handskakningar behövs för att alla ska hälsa på alla exakt en gång?</a:t>
            </a:r>
          </a:p>
        </p:txBody>
      </p:sp>
      <p:pic>
        <p:nvPicPr>
          <p:cNvPr id="52226" name="Picture 3" descr="handskakning">
            <a:extLst>
              <a:ext uri="{FF2B5EF4-FFF2-40B4-BE49-F238E27FC236}">
                <a16:creationId xmlns:a16="http://schemas.microsoft.com/office/drawing/2014/main" id="{FA25D4F4-4C0F-D4FD-68C0-04C99DD0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60203"/>
            <a:ext cx="43434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414798B-C60A-7403-FA24-385054C42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59775" cy="201612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sv-SE" sz="44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“For every complex problem there is an answer that is clear, simple, and wrong.”</a:t>
            </a:r>
          </a:p>
          <a:p>
            <a:pPr algn="ctr" eaLnBrk="1" hangingPunct="1">
              <a:buFontTx/>
              <a:buNone/>
              <a:defRPr/>
            </a:pPr>
            <a:r>
              <a:rPr lang="sv-SE" altLang="sv-SE" sz="2400" i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 </a:t>
            </a:r>
          </a:p>
          <a:p>
            <a:pPr algn="ctr" eaLnBrk="1" hangingPunct="1">
              <a:buFontTx/>
              <a:buNone/>
              <a:defRPr/>
            </a:pPr>
            <a:r>
              <a:rPr lang="sv-SE" altLang="sv-SE" sz="2400" i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</a:t>
            </a:r>
            <a:r>
              <a:rPr lang="sv-SE" altLang="sv-SE" sz="2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H.L. </a:t>
            </a:r>
            <a:r>
              <a:rPr lang="sv-SE" altLang="sv-SE" sz="28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Mencken</a:t>
            </a:r>
            <a:r>
              <a:rPr lang="sv-SE" altLang="sv-SE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altLang="sv-SE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altLang="sv-SE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alt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E82CB-1EA8-4A23-BC86-586DCEE0F8C5}"/>
</file>

<file path=customXml/itemProps2.xml><?xml version="1.0" encoding="utf-8"?>
<ds:datastoreItem xmlns:ds="http://schemas.openxmlformats.org/officeDocument/2006/customXml" ds:itemID="{0AD414FC-FA38-4A62-805F-C9519F6FDD05}"/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365</Words>
  <Application>Microsoft Macintosh PowerPoint</Application>
  <PresentationFormat>Bildspel på skärmen (4:3)</PresentationFormat>
  <Paragraphs>75</Paragraphs>
  <Slides>16</Slides>
  <Notes>8</Notes>
  <HiddenSlides>0</HiddenSlides>
  <MMClips>1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Batang</vt:lpstr>
      <vt:lpstr>Arial</vt:lpstr>
      <vt:lpstr>Arial Black</vt:lpstr>
      <vt:lpstr>Arial Narrow</vt:lpstr>
      <vt:lpstr>Arial Rounded MT Bold</vt:lpstr>
      <vt:lpstr>Calibri</vt:lpstr>
      <vt:lpstr>Roboto</vt:lpstr>
      <vt:lpstr>Times New Roman</vt:lpstr>
      <vt:lpstr>Standardformgivning</vt:lpstr>
      <vt:lpstr>PowerPoint-presentation</vt:lpstr>
      <vt:lpstr>PowerPoint-presentation</vt:lpstr>
      <vt:lpstr>Komplexa system</vt:lpstr>
      <vt:lpstr>PowerPoint-presentation</vt:lpstr>
      <vt:lpstr>Vi har fullt upp med att lösa dagliga problem</vt:lpstr>
      <vt:lpstr>PowerPoint-presentation</vt:lpstr>
      <vt:lpstr>Vi väljer snabba belöningar framför långsiktiga och hållbara lösningar</vt:lpstr>
      <vt:lpstr>Hur många handskakningar behövs för att alla ska hälsa på alla exakt en gång?</vt:lpstr>
      <vt:lpstr>PowerPoint-presentation</vt:lpstr>
      <vt:lpstr>Vi pratar om innovation men oftast låter vi traditioner styra verksamheten</vt:lpstr>
      <vt:lpstr>Vi glömmer bort syftet och håller oss fast vid en metod</vt:lpstr>
      <vt:lpstr>PowerPoint-presentation</vt:lpstr>
      <vt:lpstr>Vi går vilse i alla ledarskapsteorier</vt:lpstr>
      <vt:lpstr>PowerPoint-presentation</vt:lpstr>
      <vt:lpstr>PowerPoint-presentation</vt:lpstr>
      <vt:lpstr>Rätt styrning leder till arbetstillfredsställelse </vt:lpstr>
    </vt:vector>
  </TitlesOfParts>
  <Company>Landstinget i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Landstinget i Östergötland</dc:creator>
  <cp:lastModifiedBy>Myrna Palmgren Palmgren</cp:lastModifiedBy>
  <cp:revision>141</cp:revision>
  <dcterms:created xsi:type="dcterms:W3CDTF">2007-05-12T19:03:50Z</dcterms:created>
  <dcterms:modified xsi:type="dcterms:W3CDTF">2023-04-26T15:39:28Z</dcterms:modified>
</cp:coreProperties>
</file>