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80" r:id="rId3"/>
    <p:sldId id="310" r:id="rId4"/>
    <p:sldId id="318" r:id="rId5"/>
    <p:sldId id="303" r:id="rId6"/>
    <p:sldId id="336" r:id="rId7"/>
    <p:sldId id="316" r:id="rId8"/>
    <p:sldId id="339" r:id="rId9"/>
    <p:sldId id="260" r:id="rId10"/>
    <p:sldId id="2083" r:id="rId11"/>
    <p:sldId id="2081" r:id="rId12"/>
    <p:sldId id="581" r:id="rId13"/>
    <p:sldId id="2084" r:id="rId14"/>
    <p:sldId id="2079" r:id="rId15"/>
    <p:sldId id="2080" r:id="rId16"/>
    <p:sldId id="2078" r:id="rId17"/>
  </p:sldIdLst>
  <p:sldSz cx="12192000" cy="6858000"/>
  <p:notesSz cx="6797675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87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9E0F4-F3B0-4C1C-8673-527DBB7086D5}" type="doc">
      <dgm:prSet loTypeId="urn:microsoft.com/office/officeart/2005/8/layout/cycle8" loCatId="cycle" qsTypeId="urn:microsoft.com/office/officeart/2005/8/quickstyle/simple1#25" qsCatId="simple" csTypeId="urn:microsoft.com/office/officeart/2005/8/colors/accent0_3" csCatId="mainScheme" phldr="1"/>
      <dgm:spPr/>
    </dgm:pt>
    <dgm:pt modelId="{E3D33F93-4A82-466B-95B0-F08D095E4EFE}">
      <dgm:prSet phldrT="[Text]" custT="1"/>
      <dgm:spPr>
        <a:xfrm>
          <a:off x="159482" y="153144"/>
          <a:ext cx="1460904" cy="1460904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Behovsanalys</a:t>
          </a:r>
          <a:endParaRPr lang="en-US" sz="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E5360AD-7160-4C94-A0F7-14CCC1E5BFE2}" type="parTrans" cxnId="{A68E5F6F-90D7-4896-BEC7-7513BE5A43BC}">
      <dgm:prSet/>
      <dgm:spPr/>
      <dgm:t>
        <a:bodyPr/>
        <a:lstStyle/>
        <a:p>
          <a:endParaRPr lang="en-US" sz="400"/>
        </a:p>
      </dgm:t>
    </dgm:pt>
    <dgm:pt modelId="{915F1466-3690-423E-9340-AE54F1840D0E}" type="sibTrans" cxnId="{A68E5F6F-90D7-4896-BEC7-7513BE5A43BC}">
      <dgm:prSet/>
      <dgm:spPr/>
      <dgm:t>
        <a:bodyPr/>
        <a:lstStyle/>
        <a:p>
          <a:endParaRPr lang="en-US" sz="400"/>
        </a:p>
      </dgm:t>
    </dgm:pt>
    <dgm:pt modelId="{97C4E3D0-C232-4076-9EB1-95CF4E546122}">
      <dgm:prSet phldrT="[Text]" custT="1"/>
      <dgm:spPr>
        <a:xfrm>
          <a:off x="172004" y="192101"/>
          <a:ext cx="1460904" cy="1460904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Marknads-analys</a:t>
          </a:r>
          <a:endParaRPr lang="en-US" sz="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454D90A-1B18-466B-B58F-6DE90FAD65BD}" type="parTrans" cxnId="{812087ED-DBAE-4B03-B6F1-04E9C250A9DD}">
      <dgm:prSet/>
      <dgm:spPr/>
      <dgm:t>
        <a:bodyPr/>
        <a:lstStyle/>
        <a:p>
          <a:endParaRPr lang="en-US" sz="400"/>
        </a:p>
      </dgm:t>
    </dgm:pt>
    <dgm:pt modelId="{613BFCDB-61AF-440C-9261-6A56DD349BF0}" type="sibTrans" cxnId="{812087ED-DBAE-4B03-B6F1-04E9C250A9DD}">
      <dgm:prSet/>
      <dgm:spPr/>
      <dgm:t>
        <a:bodyPr/>
        <a:lstStyle/>
        <a:p>
          <a:endParaRPr lang="en-US" sz="400"/>
        </a:p>
      </dgm:t>
    </dgm:pt>
    <dgm:pt modelId="{F9F7EE65-9A80-418D-8E20-48663354F34E}">
      <dgm:prSet phldrT="[Text]" custT="1"/>
      <dgm:spPr>
        <a:xfrm>
          <a:off x="105916" y="192101"/>
          <a:ext cx="1460904" cy="1460904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Leverans-process</a:t>
          </a:r>
          <a:endParaRPr lang="en-US" sz="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65C0353-8546-48D0-AE11-FEE77DA4FC56}" type="parTrans" cxnId="{01A703D6-A3CC-4F2D-A220-44DA02283EE7}">
      <dgm:prSet/>
      <dgm:spPr/>
      <dgm:t>
        <a:bodyPr/>
        <a:lstStyle/>
        <a:p>
          <a:endParaRPr lang="en-US" sz="400"/>
        </a:p>
      </dgm:t>
    </dgm:pt>
    <dgm:pt modelId="{BA68A98B-5A3A-41C1-B0A9-F1D8C02D05AC}" type="sibTrans" cxnId="{01A703D6-A3CC-4F2D-A220-44DA02283EE7}">
      <dgm:prSet/>
      <dgm:spPr/>
      <dgm:t>
        <a:bodyPr/>
        <a:lstStyle/>
        <a:p>
          <a:endParaRPr lang="en-US" sz="400"/>
        </a:p>
      </dgm:t>
    </dgm:pt>
    <dgm:pt modelId="{3AB7350E-077B-4E3A-80D4-C5664EBF1F26}">
      <dgm:prSet phldrT="[Text]" custT="1"/>
      <dgm:spPr>
        <a:xfrm>
          <a:off x="130125" y="153144"/>
          <a:ext cx="1460904" cy="1460904"/>
        </a:xfrm>
        <a:prstGeom prst="pie">
          <a:avLst>
            <a:gd name="adj1" fmla="val 11880000"/>
            <a:gd name="adj2" fmla="val 1620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" dirty="0" err="1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Uppföljnings</a:t>
          </a:r>
          <a:r>
            <a:rPr lang="en-US" sz="400" dirty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-process</a:t>
          </a:r>
        </a:p>
      </dgm:t>
    </dgm:pt>
    <dgm:pt modelId="{86D45444-DC26-42AD-AD87-51E7FF1C528E}" type="parTrans" cxnId="{CD168273-8C84-41DF-B699-391911420906}">
      <dgm:prSet/>
      <dgm:spPr/>
      <dgm:t>
        <a:bodyPr/>
        <a:lstStyle/>
        <a:p>
          <a:endParaRPr lang="en-US" sz="400"/>
        </a:p>
      </dgm:t>
    </dgm:pt>
    <dgm:pt modelId="{0E628CD3-1139-437C-BB33-3F7108587528}" type="sibTrans" cxnId="{CD168273-8C84-41DF-B699-391911420906}">
      <dgm:prSet/>
      <dgm:spPr/>
      <dgm:t>
        <a:bodyPr/>
        <a:lstStyle/>
        <a:p>
          <a:endParaRPr lang="en-US" sz="400"/>
        </a:p>
      </dgm:t>
    </dgm:pt>
    <dgm:pt modelId="{FEEF0F8C-8759-454C-97F0-221E3A3CD488}">
      <dgm:prSet phldrT="[Text]" custT="1"/>
      <dgm:spPr>
        <a:xfrm>
          <a:off x="138960" y="216102"/>
          <a:ext cx="1460904" cy="1460904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4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Upphandlings-process</a:t>
          </a:r>
          <a:endParaRPr lang="en-US" sz="4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175053A-BA10-4E12-812D-B687CF237512}" type="parTrans" cxnId="{7B985404-73B1-461F-A5FD-B6F64437EE31}">
      <dgm:prSet/>
      <dgm:spPr/>
      <dgm:t>
        <a:bodyPr/>
        <a:lstStyle/>
        <a:p>
          <a:endParaRPr lang="en-US" sz="400"/>
        </a:p>
      </dgm:t>
    </dgm:pt>
    <dgm:pt modelId="{614F3603-8036-4FB6-BDD5-45859255D448}" type="sibTrans" cxnId="{7B985404-73B1-461F-A5FD-B6F64437EE31}">
      <dgm:prSet/>
      <dgm:spPr/>
      <dgm:t>
        <a:bodyPr/>
        <a:lstStyle/>
        <a:p>
          <a:endParaRPr lang="en-US" sz="400"/>
        </a:p>
      </dgm:t>
    </dgm:pt>
    <dgm:pt modelId="{4B3FA6E5-39C9-4E6E-A291-8DD08C877C14}" type="pres">
      <dgm:prSet presAssocID="{0DA9E0F4-F3B0-4C1C-8673-527DBB7086D5}" presName="compositeShape" presStyleCnt="0">
        <dgm:presLayoutVars>
          <dgm:chMax val="7"/>
          <dgm:dir/>
          <dgm:resizeHandles val="exact"/>
        </dgm:presLayoutVars>
      </dgm:prSet>
      <dgm:spPr/>
    </dgm:pt>
    <dgm:pt modelId="{3A3DD0B3-82F9-4FD2-B427-21BE11D196D0}" type="pres">
      <dgm:prSet presAssocID="{0DA9E0F4-F3B0-4C1C-8673-527DBB7086D5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03422CE1-1910-4641-87EF-74DEEBDB2B94}" type="pres">
      <dgm:prSet presAssocID="{0DA9E0F4-F3B0-4C1C-8673-527DBB7086D5}" presName="dummy1a" presStyleCnt="0"/>
      <dgm:spPr/>
    </dgm:pt>
    <dgm:pt modelId="{A180DB46-86DD-4CE2-884E-FCB266A3AD2F}" type="pres">
      <dgm:prSet presAssocID="{0DA9E0F4-F3B0-4C1C-8673-527DBB7086D5}" presName="dummy1b" presStyleCnt="0"/>
      <dgm:spPr/>
    </dgm:pt>
    <dgm:pt modelId="{F6E5FE69-0B45-4856-BA00-CD7DA3AB35C7}" type="pres">
      <dgm:prSet presAssocID="{0DA9E0F4-F3B0-4C1C-8673-527DBB7086D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9F48198-8DC4-4E4E-A6A5-16FFF1020BBD}" type="pres">
      <dgm:prSet presAssocID="{0DA9E0F4-F3B0-4C1C-8673-527DBB7086D5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7E6D85FF-5134-4B48-B661-8CA35FF3B572}" type="pres">
      <dgm:prSet presAssocID="{0DA9E0F4-F3B0-4C1C-8673-527DBB7086D5}" presName="dummy2a" presStyleCnt="0"/>
      <dgm:spPr/>
    </dgm:pt>
    <dgm:pt modelId="{4EB95FCF-326D-45BF-B73E-6AFB7AAB48F8}" type="pres">
      <dgm:prSet presAssocID="{0DA9E0F4-F3B0-4C1C-8673-527DBB7086D5}" presName="dummy2b" presStyleCnt="0"/>
      <dgm:spPr/>
    </dgm:pt>
    <dgm:pt modelId="{F2968396-D823-4672-84E3-DB1DDCC883A1}" type="pres">
      <dgm:prSet presAssocID="{0DA9E0F4-F3B0-4C1C-8673-527DBB7086D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4982ED2-1BCB-4A38-85B4-9DD7452E6700}" type="pres">
      <dgm:prSet presAssocID="{0DA9E0F4-F3B0-4C1C-8673-527DBB7086D5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D833974D-9432-4227-81AA-8B2866F24920}" type="pres">
      <dgm:prSet presAssocID="{0DA9E0F4-F3B0-4C1C-8673-527DBB7086D5}" presName="dummy3a" presStyleCnt="0"/>
      <dgm:spPr/>
    </dgm:pt>
    <dgm:pt modelId="{90586C88-CFFE-4463-9E2E-F498D85110FC}" type="pres">
      <dgm:prSet presAssocID="{0DA9E0F4-F3B0-4C1C-8673-527DBB7086D5}" presName="dummy3b" presStyleCnt="0"/>
      <dgm:spPr/>
    </dgm:pt>
    <dgm:pt modelId="{51B4E79D-AD02-4C72-AE1F-4433815D5AC4}" type="pres">
      <dgm:prSet presAssocID="{0DA9E0F4-F3B0-4C1C-8673-527DBB7086D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AC7523F-19DB-4171-8031-BF0BCCCF34DE}" type="pres">
      <dgm:prSet presAssocID="{0DA9E0F4-F3B0-4C1C-8673-527DBB7086D5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D2B3955F-D1DD-4990-B073-432DE9A6100E}" type="pres">
      <dgm:prSet presAssocID="{0DA9E0F4-F3B0-4C1C-8673-527DBB7086D5}" presName="dummy4a" presStyleCnt="0"/>
      <dgm:spPr/>
    </dgm:pt>
    <dgm:pt modelId="{5D22DBD8-7E34-4F61-A341-15352AC95001}" type="pres">
      <dgm:prSet presAssocID="{0DA9E0F4-F3B0-4C1C-8673-527DBB7086D5}" presName="dummy4b" presStyleCnt="0"/>
      <dgm:spPr/>
    </dgm:pt>
    <dgm:pt modelId="{7ABA78C5-A723-45BF-8CBF-2D91E0947AB9}" type="pres">
      <dgm:prSet presAssocID="{0DA9E0F4-F3B0-4C1C-8673-527DBB7086D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3DF071B-C1E9-4DC9-B24A-40E8A006F9BB}" type="pres">
      <dgm:prSet presAssocID="{0DA9E0F4-F3B0-4C1C-8673-527DBB7086D5}" presName="wedge5" presStyleLbl="node1" presStyleIdx="4" presStyleCnt="5" custLinFactNeighborX="800"/>
      <dgm:spPr>
        <a:prstGeom prst="pie">
          <a:avLst>
            <a:gd name="adj1" fmla="val 11880000"/>
            <a:gd name="adj2" fmla="val 16200000"/>
          </a:avLst>
        </a:prstGeom>
      </dgm:spPr>
    </dgm:pt>
    <dgm:pt modelId="{72D93D40-929E-4208-8168-5234F48D24D7}" type="pres">
      <dgm:prSet presAssocID="{0DA9E0F4-F3B0-4C1C-8673-527DBB7086D5}" presName="dummy5a" presStyleCnt="0"/>
      <dgm:spPr/>
    </dgm:pt>
    <dgm:pt modelId="{C7B6BA62-6916-4078-BA13-1D19FCC5F92E}" type="pres">
      <dgm:prSet presAssocID="{0DA9E0F4-F3B0-4C1C-8673-527DBB7086D5}" presName="dummy5b" presStyleCnt="0"/>
      <dgm:spPr/>
    </dgm:pt>
    <dgm:pt modelId="{771B5D43-E622-482D-89C1-209B5A06F976}" type="pres">
      <dgm:prSet presAssocID="{0DA9E0F4-F3B0-4C1C-8673-527DBB7086D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D26B707-A7CC-4C88-BAAA-81484D4024DB}" type="pres">
      <dgm:prSet presAssocID="{915F1466-3690-423E-9340-AE54F1840D0E}" presName="arrowWedge1" presStyleLbl="fgSibTrans2D1" presStyleIdx="0" presStyleCnt="5"/>
      <dgm:spPr>
        <a:xfrm>
          <a:off x="68976" y="62707"/>
          <a:ext cx="1641778" cy="164177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286107B-95A1-4AB5-82F3-69994F74501F}" type="pres">
      <dgm:prSet presAssocID="{613BFCDB-61AF-440C-9261-6A56DD349BF0}" presName="arrowWedge2" presStyleLbl="fgSibTrans2D1" presStyleIdx="1" presStyleCnt="5"/>
      <dgm:spPr>
        <a:xfrm>
          <a:off x="81668" y="101651"/>
          <a:ext cx="1641778" cy="164177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86236A5-B835-4A05-9216-80FC336F4897}" type="pres">
      <dgm:prSet presAssocID="{614F3603-8036-4FB6-BDD5-45859255D448}" presName="arrowWedge3" presStyleLbl="fgSibTrans2D1" presStyleIdx="2" presStyleCnt="5"/>
      <dgm:spPr>
        <a:xfrm>
          <a:off x="48523" y="125725"/>
          <a:ext cx="1641778" cy="164177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496168F-2598-4829-A37C-25393D7EAF6E}" type="pres">
      <dgm:prSet presAssocID="{BA68A98B-5A3A-41C1-B0A9-F1D8C02D05AC}" presName="arrowWedge4" presStyleLbl="fgSibTrans2D1" presStyleIdx="3" presStyleCnt="5"/>
      <dgm:spPr>
        <a:xfrm>
          <a:off x="15378" y="101651"/>
          <a:ext cx="1641778" cy="164177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4B9E3EA-4A47-4F0B-8A76-32806A2FA97B}" type="pres">
      <dgm:prSet presAssocID="{0E628CD3-1139-437C-BB33-3F7108587528}" presName="arrowWedge5" presStyleLbl="fgSibTrans2D1" presStyleIdx="4" presStyleCnt="5"/>
      <dgm:spPr>
        <a:xfrm>
          <a:off x="39757" y="62707"/>
          <a:ext cx="1641778" cy="164177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7B985404-73B1-461F-A5FD-B6F64437EE31}" srcId="{0DA9E0F4-F3B0-4C1C-8673-527DBB7086D5}" destId="{FEEF0F8C-8759-454C-97F0-221E3A3CD488}" srcOrd="2" destOrd="0" parTransId="{B175053A-BA10-4E12-812D-B687CF237512}" sibTransId="{614F3603-8036-4FB6-BDD5-45859255D448}"/>
    <dgm:cxn modelId="{8F70890D-7EA4-450C-91CA-695F6EA04210}" type="presOf" srcId="{97C4E3D0-C232-4076-9EB1-95CF4E546122}" destId="{F2968396-D823-4672-84E3-DB1DDCC883A1}" srcOrd="1" destOrd="0" presId="urn:microsoft.com/office/officeart/2005/8/layout/cycle8"/>
    <dgm:cxn modelId="{5262A50D-6360-4D19-B3EB-30B86237FFBD}" type="presOf" srcId="{F9F7EE65-9A80-418D-8E20-48663354F34E}" destId="{DAC7523F-19DB-4171-8031-BF0BCCCF34DE}" srcOrd="0" destOrd="0" presId="urn:microsoft.com/office/officeart/2005/8/layout/cycle8"/>
    <dgm:cxn modelId="{315D7B20-0A8F-4AD8-ADC5-222CFE263B23}" type="presOf" srcId="{3AB7350E-077B-4E3A-80D4-C5664EBF1F26}" destId="{63DF071B-C1E9-4DC9-B24A-40E8A006F9BB}" srcOrd="0" destOrd="0" presId="urn:microsoft.com/office/officeart/2005/8/layout/cycle8"/>
    <dgm:cxn modelId="{D54EB45B-2A7A-4D66-9EC5-E2280F4B469B}" type="presOf" srcId="{E3D33F93-4A82-466B-95B0-F08D095E4EFE}" destId="{F6E5FE69-0B45-4856-BA00-CD7DA3AB35C7}" srcOrd="1" destOrd="0" presId="urn:microsoft.com/office/officeart/2005/8/layout/cycle8"/>
    <dgm:cxn modelId="{8165925C-AB33-40BE-8860-23DE982F3458}" type="presOf" srcId="{FEEF0F8C-8759-454C-97F0-221E3A3CD488}" destId="{51B4E79D-AD02-4C72-AE1F-4433815D5AC4}" srcOrd="1" destOrd="0" presId="urn:microsoft.com/office/officeart/2005/8/layout/cycle8"/>
    <dgm:cxn modelId="{E3DD6C5F-C4A2-4FFC-96E6-1E4BFE82347B}" type="presOf" srcId="{E3D33F93-4A82-466B-95B0-F08D095E4EFE}" destId="{3A3DD0B3-82F9-4FD2-B427-21BE11D196D0}" srcOrd="0" destOrd="0" presId="urn:microsoft.com/office/officeart/2005/8/layout/cycle8"/>
    <dgm:cxn modelId="{A68E5F6F-90D7-4896-BEC7-7513BE5A43BC}" srcId="{0DA9E0F4-F3B0-4C1C-8673-527DBB7086D5}" destId="{E3D33F93-4A82-466B-95B0-F08D095E4EFE}" srcOrd="0" destOrd="0" parTransId="{EE5360AD-7160-4C94-A0F7-14CCC1E5BFE2}" sibTransId="{915F1466-3690-423E-9340-AE54F1840D0E}"/>
    <dgm:cxn modelId="{CD168273-8C84-41DF-B699-391911420906}" srcId="{0DA9E0F4-F3B0-4C1C-8673-527DBB7086D5}" destId="{3AB7350E-077B-4E3A-80D4-C5664EBF1F26}" srcOrd="4" destOrd="0" parTransId="{86D45444-DC26-42AD-AD87-51E7FF1C528E}" sibTransId="{0E628CD3-1139-437C-BB33-3F7108587528}"/>
    <dgm:cxn modelId="{A3E3E687-22E4-41B0-AD40-6F10D813111C}" type="presOf" srcId="{F9F7EE65-9A80-418D-8E20-48663354F34E}" destId="{7ABA78C5-A723-45BF-8CBF-2D91E0947AB9}" srcOrd="1" destOrd="0" presId="urn:microsoft.com/office/officeart/2005/8/layout/cycle8"/>
    <dgm:cxn modelId="{FDB168B4-7655-4609-B9C9-5D26641D947E}" type="presOf" srcId="{0DA9E0F4-F3B0-4C1C-8673-527DBB7086D5}" destId="{4B3FA6E5-39C9-4E6E-A291-8DD08C877C14}" srcOrd="0" destOrd="0" presId="urn:microsoft.com/office/officeart/2005/8/layout/cycle8"/>
    <dgm:cxn modelId="{D462ACC7-2FEC-4699-B70C-34C3FF6DF786}" type="presOf" srcId="{3AB7350E-077B-4E3A-80D4-C5664EBF1F26}" destId="{771B5D43-E622-482D-89C1-209B5A06F976}" srcOrd="1" destOrd="0" presId="urn:microsoft.com/office/officeart/2005/8/layout/cycle8"/>
    <dgm:cxn modelId="{01A703D6-A3CC-4F2D-A220-44DA02283EE7}" srcId="{0DA9E0F4-F3B0-4C1C-8673-527DBB7086D5}" destId="{F9F7EE65-9A80-418D-8E20-48663354F34E}" srcOrd="3" destOrd="0" parTransId="{C65C0353-8546-48D0-AE11-FEE77DA4FC56}" sibTransId="{BA68A98B-5A3A-41C1-B0A9-F1D8C02D05AC}"/>
    <dgm:cxn modelId="{812087ED-DBAE-4B03-B6F1-04E9C250A9DD}" srcId="{0DA9E0F4-F3B0-4C1C-8673-527DBB7086D5}" destId="{97C4E3D0-C232-4076-9EB1-95CF4E546122}" srcOrd="1" destOrd="0" parTransId="{3454D90A-1B18-466B-B58F-6DE90FAD65BD}" sibTransId="{613BFCDB-61AF-440C-9261-6A56DD349BF0}"/>
    <dgm:cxn modelId="{10A7C8ED-26AD-4C59-B27F-348461FB491C}" type="presOf" srcId="{97C4E3D0-C232-4076-9EB1-95CF4E546122}" destId="{29F48198-8DC4-4E4E-A6A5-16FFF1020BBD}" srcOrd="0" destOrd="0" presId="urn:microsoft.com/office/officeart/2005/8/layout/cycle8"/>
    <dgm:cxn modelId="{0928AAF3-FC33-4D4C-9889-4435012ADD7E}" type="presOf" srcId="{FEEF0F8C-8759-454C-97F0-221E3A3CD488}" destId="{94982ED2-1BCB-4A38-85B4-9DD7452E6700}" srcOrd="0" destOrd="0" presId="urn:microsoft.com/office/officeart/2005/8/layout/cycle8"/>
    <dgm:cxn modelId="{C3D2637B-97A6-43C8-A8E6-9FCC873D1409}" type="presParOf" srcId="{4B3FA6E5-39C9-4E6E-A291-8DD08C877C14}" destId="{3A3DD0B3-82F9-4FD2-B427-21BE11D196D0}" srcOrd="0" destOrd="0" presId="urn:microsoft.com/office/officeart/2005/8/layout/cycle8"/>
    <dgm:cxn modelId="{EBB37A51-2564-4462-858F-3395AA4632EE}" type="presParOf" srcId="{4B3FA6E5-39C9-4E6E-A291-8DD08C877C14}" destId="{03422CE1-1910-4641-87EF-74DEEBDB2B94}" srcOrd="1" destOrd="0" presId="urn:microsoft.com/office/officeart/2005/8/layout/cycle8"/>
    <dgm:cxn modelId="{078CDB4C-CBEE-4E91-ADCB-2CF507AF66D9}" type="presParOf" srcId="{4B3FA6E5-39C9-4E6E-A291-8DD08C877C14}" destId="{A180DB46-86DD-4CE2-884E-FCB266A3AD2F}" srcOrd="2" destOrd="0" presId="urn:microsoft.com/office/officeart/2005/8/layout/cycle8"/>
    <dgm:cxn modelId="{72DD95B6-DE81-434C-882E-14AE06090E08}" type="presParOf" srcId="{4B3FA6E5-39C9-4E6E-A291-8DD08C877C14}" destId="{F6E5FE69-0B45-4856-BA00-CD7DA3AB35C7}" srcOrd="3" destOrd="0" presId="urn:microsoft.com/office/officeart/2005/8/layout/cycle8"/>
    <dgm:cxn modelId="{8105C0FC-DE51-4126-85D0-8538D2772345}" type="presParOf" srcId="{4B3FA6E5-39C9-4E6E-A291-8DD08C877C14}" destId="{29F48198-8DC4-4E4E-A6A5-16FFF1020BBD}" srcOrd="4" destOrd="0" presId="urn:microsoft.com/office/officeart/2005/8/layout/cycle8"/>
    <dgm:cxn modelId="{78AC2573-A627-4404-88C2-F8D66A25AC43}" type="presParOf" srcId="{4B3FA6E5-39C9-4E6E-A291-8DD08C877C14}" destId="{7E6D85FF-5134-4B48-B661-8CA35FF3B572}" srcOrd="5" destOrd="0" presId="urn:microsoft.com/office/officeart/2005/8/layout/cycle8"/>
    <dgm:cxn modelId="{36FC72AE-4B25-43E5-9451-0BDB0DB2051A}" type="presParOf" srcId="{4B3FA6E5-39C9-4E6E-A291-8DD08C877C14}" destId="{4EB95FCF-326D-45BF-B73E-6AFB7AAB48F8}" srcOrd="6" destOrd="0" presId="urn:microsoft.com/office/officeart/2005/8/layout/cycle8"/>
    <dgm:cxn modelId="{31D03DC2-45D7-4FA3-827D-371EB36B481E}" type="presParOf" srcId="{4B3FA6E5-39C9-4E6E-A291-8DD08C877C14}" destId="{F2968396-D823-4672-84E3-DB1DDCC883A1}" srcOrd="7" destOrd="0" presId="urn:microsoft.com/office/officeart/2005/8/layout/cycle8"/>
    <dgm:cxn modelId="{5B52D7B5-72F5-4DF3-AE0F-F7FD766E3FBC}" type="presParOf" srcId="{4B3FA6E5-39C9-4E6E-A291-8DD08C877C14}" destId="{94982ED2-1BCB-4A38-85B4-9DD7452E6700}" srcOrd="8" destOrd="0" presId="urn:microsoft.com/office/officeart/2005/8/layout/cycle8"/>
    <dgm:cxn modelId="{44C683DA-887B-42F9-B546-F3C3BB093193}" type="presParOf" srcId="{4B3FA6E5-39C9-4E6E-A291-8DD08C877C14}" destId="{D833974D-9432-4227-81AA-8B2866F24920}" srcOrd="9" destOrd="0" presId="urn:microsoft.com/office/officeart/2005/8/layout/cycle8"/>
    <dgm:cxn modelId="{07BFAB49-F609-4FC6-AA7B-904AEAF5A16B}" type="presParOf" srcId="{4B3FA6E5-39C9-4E6E-A291-8DD08C877C14}" destId="{90586C88-CFFE-4463-9E2E-F498D85110FC}" srcOrd="10" destOrd="0" presId="urn:microsoft.com/office/officeart/2005/8/layout/cycle8"/>
    <dgm:cxn modelId="{59B7EBBC-9827-4648-A723-CD034CB16189}" type="presParOf" srcId="{4B3FA6E5-39C9-4E6E-A291-8DD08C877C14}" destId="{51B4E79D-AD02-4C72-AE1F-4433815D5AC4}" srcOrd="11" destOrd="0" presId="urn:microsoft.com/office/officeart/2005/8/layout/cycle8"/>
    <dgm:cxn modelId="{7A6C32FE-0CC4-4C3C-AC1A-DF076960F549}" type="presParOf" srcId="{4B3FA6E5-39C9-4E6E-A291-8DD08C877C14}" destId="{DAC7523F-19DB-4171-8031-BF0BCCCF34DE}" srcOrd="12" destOrd="0" presId="urn:microsoft.com/office/officeart/2005/8/layout/cycle8"/>
    <dgm:cxn modelId="{9A7F201D-C0B9-45D4-AA58-A108B0CA394E}" type="presParOf" srcId="{4B3FA6E5-39C9-4E6E-A291-8DD08C877C14}" destId="{D2B3955F-D1DD-4990-B073-432DE9A6100E}" srcOrd="13" destOrd="0" presId="urn:microsoft.com/office/officeart/2005/8/layout/cycle8"/>
    <dgm:cxn modelId="{C45D377E-70EF-4006-BC82-99CA2F662A87}" type="presParOf" srcId="{4B3FA6E5-39C9-4E6E-A291-8DD08C877C14}" destId="{5D22DBD8-7E34-4F61-A341-15352AC95001}" srcOrd="14" destOrd="0" presId="urn:microsoft.com/office/officeart/2005/8/layout/cycle8"/>
    <dgm:cxn modelId="{14420D43-49CA-483C-A695-1AF32502EC30}" type="presParOf" srcId="{4B3FA6E5-39C9-4E6E-A291-8DD08C877C14}" destId="{7ABA78C5-A723-45BF-8CBF-2D91E0947AB9}" srcOrd="15" destOrd="0" presId="urn:microsoft.com/office/officeart/2005/8/layout/cycle8"/>
    <dgm:cxn modelId="{980E2E3E-E0C1-4A61-8681-30A19D3BF63E}" type="presParOf" srcId="{4B3FA6E5-39C9-4E6E-A291-8DD08C877C14}" destId="{63DF071B-C1E9-4DC9-B24A-40E8A006F9BB}" srcOrd="16" destOrd="0" presId="urn:microsoft.com/office/officeart/2005/8/layout/cycle8"/>
    <dgm:cxn modelId="{D4C4711F-76B8-4B69-858D-24659768D99E}" type="presParOf" srcId="{4B3FA6E5-39C9-4E6E-A291-8DD08C877C14}" destId="{72D93D40-929E-4208-8168-5234F48D24D7}" srcOrd="17" destOrd="0" presId="urn:microsoft.com/office/officeart/2005/8/layout/cycle8"/>
    <dgm:cxn modelId="{033AA92A-816D-421D-A82E-B0389C301F79}" type="presParOf" srcId="{4B3FA6E5-39C9-4E6E-A291-8DD08C877C14}" destId="{C7B6BA62-6916-4078-BA13-1D19FCC5F92E}" srcOrd="18" destOrd="0" presId="urn:microsoft.com/office/officeart/2005/8/layout/cycle8"/>
    <dgm:cxn modelId="{199226B1-4DAF-4FDC-92E5-08E28E96E874}" type="presParOf" srcId="{4B3FA6E5-39C9-4E6E-A291-8DD08C877C14}" destId="{771B5D43-E622-482D-89C1-209B5A06F976}" srcOrd="19" destOrd="0" presId="urn:microsoft.com/office/officeart/2005/8/layout/cycle8"/>
    <dgm:cxn modelId="{0A115AA0-482F-46F1-B4A5-57FE0E7E8117}" type="presParOf" srcId="{4B3FA6E5-39C9-4E6E-A291-8DD08C877C14}" destId="{4D26B707-A7CC-4C88-BAAA-81484D4024DB}" srcOrd="20" destOrd="0" presId="urn:microsoft.com/office/officeart/2005/8/layout/cycle8"/>
    <dgm:cxn modelId="{902ADF27-6570-44FC-945E-3236663BCD9E}" type="presParOf" srcId="{4B3FA6E5-39C9-4E6E-A291-8DD08C877C14}" destId="{5286107B-95A1-4AB5-82F3-69994F74501F}" srcOrd="21" destOrd="0" presId="urn:microsoft.com/office/officeart/2005/8/layout/cycle8"/>
    <dgm:cxn modelId="{6DE9697D-75F6-47A8-A518-10ECFF13C203}" type="presParOf" srcId="{4B3FA6E5-39C9-4E6E-A291-8DD08C877C14}" destId="{886236A5-B835-4A05-9216-80FC336F4897}" srcOrd="22" destOrd="0" presId="urn:microsoft.com/office/officeart/2005/8/layout/cycle8"/>
    <dgm:cxn modelId="{CA9647EB-6AC9-41C7-8BEF-98101A98341D}" type="presParOf" srcId="{4B3FA6E5-39C9-4E6E-A291-8DD08C877C14}" destId="{7496168F-2598-4829-A37C-25393D7EAF6E}" srcOrd="23" destOrd="0" presId="urn:microsoft.com/office/officeart/2005/8/layout/cycle8"/>
    <dgm:cxn modelId="{B0234BA1-3BFC-4CFD-8ACD-0A3B1F13346D}" type="presParOf" srcId="{4B3FA6E5-39C9-4E6E-A291-8DD08C877C14}" destId="{64B9E3EA-4A47-4F0B-8A76-32806A2FA97B}" srcOrd="24" destOrd="0" presId="urn:microsoft.com/office/officeart/2005/8/layout/cycle8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A9E0F4-F3B0-4C1C-8673-527DBB7086D5}" type="doc">
      <dgm:prSet loTypeId="urn:microsoft.com/office/officeart/2005/8/layout/cycle8" loCatId="cycle" qsTypeId="urn:microsoft.com/office/officeart/2005/8/quickstyle/simple1#25" qsCatId="simple" csTypeId="urn:microsoft.com/office/officeart/2005/8/colors/accent0_3" csCatId="mainScheme" phldr="1"/>
      <dgm:spPr/>
    </dgm:pt>
    <dgm:pt modelId="{E3D33F93-4A82-466B-95B0-F08D095E4EFE}">
      <dgm:prSet phldrT="[Text]" custT="1"/>
      <dgm:spPr>
        <a:xfrm>
          <a:off x="109365" y="66669"/>
          <a:ext cx="904716" cy="904716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3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EE5360AD-7160-4C94-A0F7-14CCC1E5BFE2}" type="parTrans" cxnId="{A68E5F6F-90D7-4896-BEC7-7513BE5A43BC}">
      <dgm:prSet/>
      <dgm:spPr/>
      <dgm:t>
        <a:bodyPr/>
        <a:lstStyle/>
        <a:p>
          <a:endParaRPr lang="en-US" sz="300"/>
        </a:p>
      </dgm:t>
    </dgm:pt>
    <dgm:pt modelId="{915F1466-3690-423E-9340-AE54F1840D0E}" type="sibTrans" cxnId="{A68E5F6F-90D7-4896-BEC7-7513BE5A43BC}">
      <dgm:prSet/>
      <dgm:spPr/>
      <dgm:t>
        <a:bodyPr/>
        <a:lstStyle/>
        <a:p>
          <a:endParaRPr lang="en-US" sz="300"/>
        </a:p>
      </dgm:t>
    </dgm:pt>
    <dgm:pt modelId="{97C4E3D0-C232-4076-9EB1-95CF4E546122}">
      <dgm:prSet phldrT="[Text]" custT="1"/>
      <dgm:spPr>
        <a:xfrm>
          <a:off x="117120" y="90794"/>
          <a:ext cx="904716" cy="904716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3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3454D90A-1B18-466B-B58F-6DE90FAD65BD}" type="parTrans" cxnId="{812087ED-DBAE-4B03-B6F1-04E9C250A9DD}">
      <dgm:prSet/>
      <dgm:spPr/>
      <dgm:t>
        <a:bodyPr/>
        <a:lstStyle/>
        <a:p>
          <a:endParaRPr lang="en-US" sz="300"/>
        </a:p>
      </dgm:t>
    </dgm:pt>
    <dgm:pt modelId="{613BFCDB-61AF-440C-9261-6A56DD349BF0}" type="sibTrans" cxnId="{812087ED-DBAE-4B03-B6F1-04E9C250A9DD}">
      <dgm:prSet/>
      <dgm:spPr/>
      <dgm:t>
        <a:bodyPr/>
        <a:lstStyle/>
        <a:p>
          <a:endParaRPr lang="en-US" sz="300"/>
        </a:p>
      </dgm:t>
    </dgm:pt>
    <dgm:pt modelId="{F9F7EE65-9A80-418D-8E20-48663354F34E}">
      <dgm:prSet phldrT="[Text]" custT="1"/>
      <dgm:spPr>
        <a:xfrm>
          <a:off x="76192" y="90794"/>
          <a:ext cx="904716" cy="904716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3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C65C0353-8546-48D0-AE11-FEE77DA4FC56}" type="parTrans" cxnId="{01A703D6-A3CC-4F2D-A220-44DA02283EE7}">
      <dgm:prSet/>
      <dgm:spPr/>
      <dgm:t>
        <a:bodyPr/>
        <a:lstStyle/>
        <a:p>
          <a:endParaRPr lang="en-US" sz="300"/>
        </a:p>
      </dgm:t>
    </dgm:pt>
    <dgm:pt modelId="{BA68A98B-5A3A-41C1-B0A9-F1D8C02D05AC}" type="sibTrans" cxnId="{01A703D6-A3CC-4F2D-A220-44DA02283EE7}">
      <dgm:prSet/>
      <dgm:spPr/>
      <dgm:t>
        <a:bodyPr/>
        <a:lstStyle/>
        <a:p>
          <a:endParaRPr lang="en-US" sz="300"/>
        </a:p>
      </dgm:t>
    </dgm:pt>
    <dgm:pt modelId="{3AB7350E-077B-4E3A-80D4-C5664EBF1F26}">
      <dgm:prSet phldrT="[Text]" custT="1"/>
      <dgm:spPr>
        <a:xfrm>
          <a:off x="91184" y="66669"/>
          <a:ext cx="904716" cy="904716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3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6D45444-DC26-42AD-AD87-51E7FF1C528E}" type="parTrans" cxnId="{CD168273-8C84-41DF-B699-391911420906}">
      <dgm:prSet/>
      <dgm:spPr/>
      <dgm:t>
        <a:bodyPr/>
        <a:lstStyle/>
        <a:p>
          <a:endParaRPr lang="en-US" sz="300"/>
        </a:p>
      </dgm:t>
    </dgm:pt>
    <dgm:pt modelId="{0E628CD3-1139-437C-BB33-3F7108587528}" type="sibTrans" cxnId="{CD168273-8C84-41DF-B699-391911420906}">
      <dgm:prSet/>
      <dgm:spPr/>
      <dgm:t>
        <a:bodyPr/>
        <a:lstStyle/>
        <a:p>
          <a:endParaRPr lang="en-US" sz="300"/>
        </a:p>
      </dgm:t>
    </dgm:pt>
    <dgm:pt modelId="{FEEF0F8C-8759-454C-97F0-221E3A3CD488}">
      <dgm:prSet phldrT="[Text]" custT="1"/>
      <dgm:spPr>
        <a:xfrm>
          <a:off x="96656" y="105658"/>
          <a:ext cx="904716" cy="904716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endParaRPr lang="en-US" sz="3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175053A-BA10-4E12-812D-B687CF237512}" type="parTrans" cxnId="{7B985404-73B1-461F-A5FD-B6F64437EE31}">
      <dgm:prSet/>
      <dgm:spPr/>
      <dgm:t>
        <a:bodyPr/>
        <a:lstStyle/>
        <a:p>
          <a:endParaRPr lang="en-US" sz="300"/>
        </a:p>
      </dgm:t>
    </dgm:pt>
    <dgm:pt modelId="{614F3603-8036-4FB6-BDD5-45859255D448}" type="sibTrans" cxnId="{7B985404-73B1-461F-A5FD-B6F64437EE31}">
      <dgm:prSet/>
      <dgm:spPr/>
      <dgm:t>
        <a:bodyPr/>
        <a:lstStyle/>
        <a:p>
          <a:endParaRPr lang="en-US" sz="300"/>
        </a:p>
      </dgm:t>
    </dgm:pt>
    <dgm:pt modelId="{4B3FA6E5-39C9-4E6E-A291-8DD08C877C14}" type="pres">
      <dgm:prSet presAssocID="{0DA9E0F4-F3B0-4C1C-8673-527DBB7086D5}" presName="compositeShape" presStyleCnt="0">
        <dgm:presLayoutVars>
          <dgm:chMax val="7"/>
          <dgm:dir/>
          <dgm:resizeHandles val="exact"/>
        </dgm:presLayoutVars>
      </dgm:prSet>
      <dgm:spPr/>
    </dgm:pt>
    <dgm:pt modelId="{3A3DD0B3-82F9-4FD2-B427-21BE11D196D0}" type="pres">
      <dgm:prSet presAssocID="{0DA9E0F4-F3B0-4C1C-8673-527DBB7086D5}" presName="wedge1" presStyleLbl="node1" presStyleIdx="0" presStyleCnt="5"/>
      <dgm:spPr>
        <a:prstGeom prst="pie">
          <a:avLst>
            <a:gd name="adj1" fmla="val 16200000"/>
            <a:gd name="adj2" fmla="val 20520000"/>
          </a:avLst>
        </a:prstGeom>
      </dgm:spPr>
    </dgm:pt>
    <dgm:pt modelId="{03422CE1-1910-4641-87EF-74DEEBDB2B94}" type="pres">
      <dgm:prSet presAssocID="{0DA9E0F4-F3B0-4C1C-8673-527DBB7086D5}" presName="dummy1a" presStyleCnt="0"/>
      <dgm:spPr/>
    </dgm:pt>
    <dgm:pt modelId="{A180DB46-86DD-4CE2-884E-FCB266A3AD2F}" type="pres">
      <dgm:prSet presAssocID="{0DA9E0F4-F3B0-4C1C-8673-527DBB7086D5}" presName="dummy1b" presStyleCnt="0"/>
      <dgm:spPr/>
    </dgm:pt>
    <dgm:pt modelId="{F6E5FE69-0B45-4856-BA00-CD7DA3AB35C7}" type="pres">
      <dgm:prSet presAssocID="{0DA9E0F4-F3B0-4C1C-8673-527DBB7086D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9F48198-8DC4-4E4E-A6A5-16FFF1020BBD}" type="pres">
      <dgm:prSet presAssocID="{0DA9E0F4-F3B0-4C1C-8673-527DBB7086D5}" presName="wedge2" presStyleLbl="node1" presStyleIdx="1" presStyleCnt="5"/>
      <dgm:spPr>
        <a:prstGeom prst="pie">
          <a:avLst>
            <a:gd name="adj1" fmla="val 20520000"/>
            <a:gd name="adj2" fmla="val 3240000"/>
          </a:avLst>
        </a:prstGeom>
      </dgm:spPr>
    </dgm:pt>
    <dgm:pt modelId="{7E6D85FF-5134-4B48-B661-8CA35FF3B572}" type="pres">
      <dgm:prSet presAssocID="{0DA9E0F4-F3B0-4C1C-8673-527DBB7086D5}" presName="dummy2a" presStyleCnt="0"/>
      <dgm:spPr/>
    </dgm:pt>
    <dgm:pt modelId="{4EB95FCF-326D-45BF-B73E-6AFB7AAB48F8}" type="pres">
      <dgm:prSet presAssocID="{0DA9E0F4-F3B0-4C1C-8673-527DBB7086D5}" presName="dummy2b" presStyleCnt="0"/>
      <dgm:spPr/>
    </dgm:pt>
    <dgm:pt modelId="{F2968396-D823-4672-84E3-DB1DDCC883A1}" type="pres">
      <dgm:prSet presAssocID="{0DA9E0F4-F3B0-4C1C-8673-527DBB7086D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94982ED2-1BCB-4A38-85B4-9DD7452E6700}" type="pres">
      <dgm:prSet presAssocID="{0DA9E0F4-F3B0-4C1C-8673-527DBB7086D5}" presName="wedge3" presStyleLbl="node1" presStyleIdx="2" presStyleCnt="5"/>
      <dgm:spPr>
        <a:prstGeom prst="pie">
          <a:avLst>
            <a:gd name="adj1" fmla="val 3240000"/>
            <a:gd name="adj2" fmla="val 7560000"/>
          </a:avLst>
        </a:prstGeom>
      </dgm:spPr>
    </dgm:pt>
    <dgm:pt modelId="{D833974D-9432-4227-81AA-8B2866F24920}" type="pres">
      <dgm:prSet presAssocID="{0DA9E0F4-F3B0-4C1C-8673-527DBB7086D5}" presName="dummy3a" presStyleCnt="0"/>
      <dgm:spPr/>
    </dgm:pt>
    <dgm:pt modelId="{90586C88-CFFE-4463-9E2E-F498D85110FC}" type="pres">
      <dgm:prSet presAssocID="{0DA9E0F4-F3B0-4C1C-8673-527DBB7086D5}" presName="dummy3b" presStyleCnt="0"/>
      <dgm:spPr/>
    </dgm:pt>
    <dgm:pt modelId="{51B4E79D-AD02-4C72-AE1F-4433815D5AC4}" type="pres">
      <dgm:prSet presAssocID="{0DA9E0F4-F3B0-4C1C-8673-527DBB7086D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AC7523F-19DB-4171-8031-BF0BCCCF34DE}" type="pres">
      <dgm:prSet presAssocID="{0DA9E0F4-F3B0-4C1C-8673-527DBB7086D5}" presName="wedge4" presStyleLbl="node1" presStyleIdx="3" presStyleCnt="5"/>
      <dgm:spPr>
        <a:prstGeom prst="pie">
          <a:avLst>
            <a:gd name="adj1" fmla="val 7560000"/>
            <a:gd name="adj2" fmla="val 11880000"/>
          </a:avLst>
        </a:prstGeom>
      </dgm:spPr>
    </dgm:pt>
    <dgm:pt modelId="{D2B3955F-D1DD-4990-B073-432DE9A6100E}" type="pres">
      <dgm:prSet presAssocID="{0DA9E0F4-F3B0-4C1C-8673-527DBB7086D5}" presName="dummy4a" presStyleCnt="0"/>
      <dgm:spPr/>
    </dgm:pt>
    <dgm:pt modelId="{5D22DBD8-7E34-4F61-A341-15352AC95001}" type="pres">
      <dgm:prSet presAssocID="{0DA9E0F4-F3B0-4C1C-8673-527DBB7086D5}" presName="dummy4b" presStyleCnt="0"/>
      <dgm:spPr/>
    </dgm:pt>
    <dgm:pt modelId="{7ABA78C5-A723-45BF-8CBF-2D91E0947AB9}" type="pres">
      <dgm:prSet presAssocID="{0DA9E0F4-F3B0-4C1C-8673-527DBB7086D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3DF071B-C1E9-4DC9-B24A-40E8A006F9BB}" type="pres">
      <dgm:prSet presAssocID="{0DA9E0F4-F3B0-4C1C-8673-527DBB7086D5}" presName="wedge5" presStyleLbl="node1" presStyleIdx="4" presStyleCnt="5" custLinFactNeighborX="800"/>
      <dgm:spPr>
        <a:prstGeom prst="pie">
          <a:avLst>
            <a:gd name="adj1" fmla="val 11880000"/>
            <a:gd name="adj2" fmla="val 16200000"/>
          </a:avLst>
        </a:prstGeom>
      </dgm:spPr>
    </dgm:pt>
    <dgm:pt modelId="{72D93D40-929E-4208-8168-5234F48D24D7}" type="pres">
      <dgm:prSet presAssocID="{0DA9E0F4-F3B0-4C1C-8673-527DBB7086D5}" presName="dummy5a" presStyleCnt="0"/>
      <dgm:spPr/>
    </dgm:pt>
    <dgm:pt modelId="{C7B6BA62-6916-4078-BA13-1D19FCC5F92E}" type="pres">
      <dgm:prSet presAssocID="{0DA9E0F4-F3B0-4C1C-8673-527DBB7086D5}" presName="dummy5b" presStyleCnt="0"/>
      <dgm:spPr/>
    </dgm:pt>
    <dgm:pt modelId="{771B5D43-E622-482D-89C1-209B5A06F976}" type="pres">
      <dgm:prSet presAssocID="{0DA9E0F4-F3B0-4C1C-8673-527DBB7086D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4D26B707-A7CC-4C88-BAAA-81484D4024DB}" type="pres">
      <dgm:prSet presAssocID="{915F1466-3690-423E-9340-AE54F1840D0E}" presName="arrowWedge1" presStyleLbl="fgSibTrans2D1" presStyleIdx="0" presStyleCnt="5"/>
      <dgm:spPr>
        <a:xfrm>
          <a:off x="53316" y="10662"/>
          <a:ext cx="1016729" cy="101672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5286107B-95A1-4AB5-82F3-69994F74501F}" type="pres">
      <dgm:prSet presAssocID="{613BFCDB-61AF-440C-9261-6A56DD349BF0}" presName="arrowWedge2" presStyleLbl="fgSibTrans2D1" presStyleIdx="1" presStyleCnt="5"/>
      <dgm:spPr>
        <a:xfrm>
          <a:off x="61176" y="34780"/>
          <a:ext cx="1016729" cy="101672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86236A5-B835-4A05-9216-80FC336F4897}" type="pres">
      <dgm:prSet presAssocID="{614F3603-8036-4FB6-BDD5-45859255D448}" presName="arrowWedge3" presStyleLbl="fgSibTrans2D1" presStyleIdx="2" presStyleCnt="5"/>
      <dgm:spPr>
        <a:xfrm>
          <a:off x="40649" y="49689"/>
          <a:ext cx="1016729" cy="101672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496168F-2598-4829-A37C-25393D7EAF6E}" type="pres">
      <dgm:prSet presAssocID="{BA68A98B-5A3A-41C1-B0A9-F1D8C02D05AC}" presName="arrowWedge4" presStyleLbl="fgSibTrans2D1" presStyleIdx="3" presStyleCnt="5"/>
      <dgm:spPr>
        <a:xfrm>
          <a:off x="20123" y="34780"/>
          <a:ext cx="1016729" cy="101672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4B9E3EA-4A47-4F0B-8A76-32806A2FA97B}" type="pres">
      <dgm:prSet presAssocID="{0E628CD3-1139-437C-BB33-3F7108587528}" presName="arrowWedge5" presStyleLbl="fgSibTrans2D1" presStyleIdx="4" presStyleCnt="5"/>
      <dgm:spPr>
        <a:xfrm>
          <a:off x="35221" y="10662"/>
          <a:ext cx="1016729" cy="101672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7B985404-73B1-461F-A5FD-B6F64437EE31}" srcId="{0DA9E0F4-F3B0-4C1C-8673-527DBB7086D5}" destId="{FEEF0F8C-8759-454C-97F0-221E3A3CD488}" srcOrd="2" destOrd="0" parTransId="{B175053A-BA10-4E12-812D-B687CF237512}" sibTransId="{614F3603-8036-4FB6-BDD5-45859255D448}"/>
    <dgm:cxn modelId="{7AA0D714-C9B3-4A3E-9A4F-DB20154976C6}" type="presOf" srcId="{3AB7350E-077B-4E3A-80D4-C5664EBF1F26}" destId="{63DF071B-C1E9-4DC9-B24A-40E8A006F9BB}" srcOrd="0" destOrd="0" presId="urn:microsoft.com/office/officeart/2005/8/layout/cycle8"/>
    <dgm:cxn modelId="{8A369B17-2A11-4B97-B592-2C7F0F0EA4DC}" type="presOf" srcId="{0DA9E0F4-F3B0-4C1C-8673-527DBB7086D5}" destId="{4B3FA6E5-39C9-4E6E-A291-8DD08C877C14}" srcOrd="0" destOrd="0" presId="urn:microsoft.com/office/officeart/2005/8/layout/cycle8"/>
    <dgm:cxn modelId="{D08EBB36-76A0-4BE9-97E6-ACE2F477E6A4}" type="presOf" srcId="{F9F7EE65-9A80-418D-8E20-48663354F34E}" destId="{DAC7523F-19DB-4171-8031-BF0BCCCF34DE}" srcOrd="0" destOrd="0" presId="urn:microsoft.com/office/officeart/2005/8/layout/cycle8"/>
    <dgm:cxn modelId="{A68E5F6F-90D7-4896-BEC7-7513BE5A43BC}" srcId="{0DA9E0F4-F3B0-4C1C-8673-527DBB7086D5}" destId="{E3D33F93-4A82-466B-95B0-F08D095E4EFE}" srcOrd="0" destOrd="0" parTransId="{EE5360AD-7160-4C94-A0F7-14CCC1E5BFE2}" sibTransId="{915F1466-3690-423E-9340-AE54F1840D0E}"/>
    <dgm:cxn modelId="{CD168273-8C84-41DF-B699-391911420906}" srcId="{0DA9E0F4-F3B0-4C1C-8673-527DBB7086D5}" destId="{3AB7350E-077B-4E3A-80D4-C5664EBF1F26}" srcOrd="4" destOrd="0" parTransId="{86D45444-DC26-42AD-AD87-51E7FF1C528E}" sibTransId="{0E628CD3-1139-437C-BB33-3F7108587528}"/>
    <dgm:cxn modelId="{CA00B579-5E9D-4FD2-961A-263EBD0B852D}" type="presOf" srcId="{FEEF0F8C-8759-454C-97F0-221E3A3CD488}" destId="{51B4E79D-AD02-4C72-AE1F-4433815D5AC4}" srcOrd="1" destOrd="0" presId="urn:microsoft.com/office/officeart/2005/8/layout/cycle8"/>
    <dgm:cxn modelId="{EA8DFD8F-58DD-49B1-9DF9-83AF137DEACD}" type="presOf" srcId="{E3D33F93-4A82-466B-95B0-F08D095E4EFE}" destId="{F6E5FE69-0B45-4856-BA00-CD7DA3AB35C7}" srcOrd="1" destOrd="0" presId="urn:microsoft.com/office/officeart/2005/8/layout/cycle8"/>
    <dgm:cxn modelId="{A9BABAAF-B6CF-4386-AD51-270273407FE7}" type="presOf" srcId="{97C4E3D0-C232-4076-9EB1-95CF4E546122}" destId="{29F48198-8DC4-4E4E-A6A5-16FFF1020BBD}" srcOrd="0" destOrd="0" presId="urn:microsoft.com/office/officeart/2005/8/layout/cycle8"/>
    <dgm:cxn modelId="{EAD436C3-2F97-44AB-A3BD-8E4DD7D82A9E}" type="presOf" srcId="{3AB7350E-077B-4E3A-80D4-C5664EBF1F26}" destId="{771B5D43-E622-482D-89C1-209B5A06F976}" srcOrd="1" destOrd="0" presId="urn:microsoft.com/office/officeart/2005/8/layout/cycle8"/>
    <dgm:cxn modelId="{CB73B7CA-73EF-4C6C-AC32-16885F91550E}" type="presOf" srcId="{F9F7EE65-9A80-418D-8E20-48663354F34E}" destId="{7ABA78C5-A723-45BF-8CBF-2D91E0947AB9}" srcOrd="1" destOrd="0" presId="urn:microsoft.com/office/officeart/2005/8/layout/cycle8"/>
    <dgm:cxn modelId="{44AD05CF-EC5D-474A-AC00-C82C6ADB9A9F}" type="presOf" srcId="{97C4E3D0-C232-4076-9EB1-95CF4E546122}" destId="{F2968396-D823-4672-84E3-DB1DDCC883A1}" srcOrd="1" destOrd="0" presId="urn:microsoft.com/office/officeart/2005/8/layout/cycle8"/>
    <dgm:cxn modelId="{01A703D6-A3CC-4F2D-A220-44DA02283EE7}" srcId="{0DA9E0F4-F3B0-4C1C-8673-527DBB7086D5}" destId="{F9F7EE65-9A80-418D-8E20-48663354F34E}" srcOrd="3" destOrd="0" parTransId="{C65C0353-8546-48D0-AE11-FEE77DA4FC56}" sibTransId="{BA68A98B-5A3A-41C1-B0A9-F1D8C02D05AC}"/>
    <dgm:cxn modelId="{799F4ADC-751C-49D1-890F-01A35A081A4E}" type="presOf" srcId="{E3D33F93-4A82-466B-95B0-F08D095E4EFE}" destId="{3A3DD0B3-82F9-4FD2-B427-21BE11D196D0}" srcOrd="0" destOrd="0" presId="urn:microsoft.com/office/officeart/2005/8/layout/cycle8"/>
    <dgm:cxn modelId="{812087ED-DBAE-4B03-B6F1-04E9C250A9DD}" srcId="{0DA9E0F4-F3B0-4C1C-8673-527DBB7086D5}" destId="{97C4E3D0-C232-4076-9EB1-95CF4E546122}" srcOrd="1" destOrd="0" parTransId="{3454D90A-1B18-466B-B58F-6DE90FAD65BD}" sibTransId="{613BFCDB-61AF-440C-9261-6A56DD349BF0}"/>
    <dgm:cxn modelId="{5EC90FFC-9BF4-49FE-865E-46508654DA4C}" type="presOf" srcId="{FEEF0F8C-8759-454C-97F0-221E3A3CD488}" destId="{94982ED2-1BCB-4A38-85B4-9DD7452E6700}" srcOrd="0" destOrd="0" presId="urn:microsoft.com/office/officeart/2005/8/layout/cycle8"/>
    <dgm:cxn modelId="{21ECE9DC-43E9-4556-9581-5F2F455429AC}" type="presParOf" srcId="{4B3FA6E5-39C9-4E6E-A291-8DD08C877C14}" destId="{3A3DD0B3-82F9-4FD2-B427-21BE11D196D0}" srcOrd="0" destOrd="0" presId="urn:microsoft.com/office/officeart/2005/8/layout/cycle8"/>
    <dgm:cxn modelId="{6653EC88-DB1F-401B-93E1-16C9B3B5E65B}" type="presParOf" srcId="{4B3FA6E5-39C9-4E6E-A291-8DD08C877C14}" destId="{03422CE1-1910-4641-87EF-74DEEBDB2B94}" srcOrd="1" destOrd="0" presId="urn:microsoft.com/office/officeart/2005/8/layout/cycle8"/>
    <dgm:cxn modelId="{05CE170F-7034-4E31-9FF9-5FCAE5E5D267}" type="presParOf" srcId="{4B3FA6E5-39C9-4E6E-A291-8DD08C877C14}" destId="{A180DB46-86DD-4CE2-884E-FCB266A3AD2F}" srcOrd="2" destOrd="0" presId="urn:microsoft.com/office/officeart/2005/8/layout/cycle8"/>
    <dgm:cxn modelId="{E58A23CE-F878-4AA2-9A9B-6C6605EAEAF6}" type="presParOf" srcId="{4B3FA6E5-39C9-4E6E-A291-8DD08C877C14}" destId="{F6E5FE69-0B45-4856-BA00-CD7DA3AB35C7}" srcOrd="3" destOrd="0" presId="urn:microsoft.com/office/officeart/2005/8/layout/cycle8"/>
    <dgm:cxn modelId="{80555DC9-C660-4414-8014-3ED5B6E4BB65}" type="presParOf" srcId="{4B3FA6E5-39C9-4E6E-A291-8DD08C877C14}" destId="{29F48198-8DC4-4E4E-A6A5-16FFF1020BBD}" srcOrd="4" destOrd="0" presId="urn:microsoft.com/office/officeart/2005/8/layout/cycle8"/>
    <dgm:cxn modelId="{E060493A-3BBD-477A-B484-E05C97362511}" type="presParOf" srcId="{4B3FA6E5-39C9-4E6E-A291-8DD08C877C14}" destId="{7E6D85FF-5134-4B48-B661-8CA35FF3B572}" srcOrd="5" destOrd="0" presId="urn:microsoft.com/office/officeart/2005/8/layout/cycle8"/>
    <dgm:cxn modelId="{B6B53F6A-45A7-4C09-8C97-48C1B048882C}" type="presParOf" srcId="{4B3FA6E5-39C9-4E6E-A291-8DD08C877C14}" destId="{4EB95FCF-326D-45BF-B73E-6AFB7AAB48F8}" srcOrd="6" destOrd="0" presId="urn:microsoft.com/office/officeart/2005/8/layout/cycle8"/>
    <dgm:cxn modelId="{19C44314-94BB-4717-B9BF-2F0E0B9685A8}" type="presParOf" srcId="{4B3FA6E5-39C9-4E6E-A291-8DD08C877C14}" destId="{F2968396-D823-4672-84E3-DB1DDCC883A1}" srcOrd="7" destOrd="0" presId="urn:microsoft.com/office/officeart/2005/8/layout/cycle8"/>
    <dgm:cxn modelId="{855A8FC5-9BF6-45F6-8F65-887E8A36C4DA}" type="presParOf" srcId="{4B3FA6E5-39C9-4E6E-A291-8DD08C877C14}" destId="{94982ED2-1BCB-4A38-85B4-9DD7452E6700}" srcOrd="8" destOrd="0" presId="urn:microsoft.com/office/officeart/2005/8/layout/cycle8"/>
    <dgm:cxn modelId="{F75FE4D3-23E5-445A-9F4D-92EDF8139A25}" type="presParOf" srcId="{4B3FA6E5-39C9-4E6E-A291-8DD08C877C14}" destId="{D833974D-9432-4227-81AA-8B2866F24920}" srcOrd="9" destOrd="0" presId="urn:microsoft.com/office/officeart/2005/8/layout/cycle8"/>
    <dgm:cxn modelId="{0C57920F-E142-4DF8-A028-3EFEC94727EA}" type="presParOf" srcId="{4B3FA6E5-39C9-4E6E-A291-8DD08C877C14}" destId="{90586C88-CFFE-4463-9E2E-F498D85110FC}" srcOrd="10" destOrd="0" presId="urn:microsoft.com/office/officeart/2005/8/layout/cycle8"/>
    <dgm:cxn modelId="{0BC8AB2F-D7DE-43B3-AB26-477229972968}" type="presParOf" srcId="{4B3FA6E5-39C9-4E6E-A291-8DD08C877C14}" destId="{51B4E79D-AD02-4C72-AE1F-4433815D5AC4}" srcOrd="11" destOrd="0" presId="urn:microsoft.com/office/officeart/2005/8/layout/cycle8"/>
    <dgm:cxn modelId="{D9E22850-F08D-4C07-911C-D7BBC25005EB}" type="presParOf" srcId="{4B3FA6E5-39C9-4E6E-A291-8DD08C877C14}" destId="{DAC7523F-19DB-4171-8031-BF0BCCCF34DE}" srcOrd="12" destOrd="0" presId="urn:microsoft.com/office/officeart/2005/8/layout/cycle8"/>
    <dgm:cxn modelId="{704F0451-64DF-46BF-8E81-2D6104D91744}" type="presParOf" srcId="{4B3FA6E5-39C9-4E6E-A291-8DD08C877C14}" destId="{D2B3955F-D1DD-4990-B073-432DE9A6100E}" srcOrd="13" destOrd="0" presId="urn:microsoft.com/office/officeart/2005/8/layout/cycle8"/>
    <dgm:cxn modelId="{853D48B6-BC46-4B32-8AE3-EF55A6B0B520}" type="presParOf" srcId="{4B3FA6E5-39C9-4E6E-A291-8DD08C877C14}" destId="{5D22DBD8-7E34-4F61-A341-15352AC95001}" srcOrd="14" destOrd="0" presId="urn:microsoft.com/office/officeart/2005/8/layout/cycle8"/>
    <dgm:cxn modelId="{6B7BC755-08F9-49F6-944A-FA138209974D}" type="presParOf" srcId="{4B3FA6E5-39C9-4E6E-A291-8DD08C877C14}" destId="{7ABA78C5-A723-45BF-8CBF-2D91E0947AB9}" srcOrd="15" destOrd="0" presId="urn:microsoft.com/office/officeart/2005/8/layout/cycle8"/>
    <dgm:cxn modelId="{03EEEA65-9A64-4610-A2CE-21182BE3A985}" type="presParOf" srcId="{4B3FA6E5-39C9-4E6E-A291-8DD08C877C14}" destId="{63DF071B-C1E9-4DC9-B24A-40E8A006F9BB}" srcOrd="16" destOrd="0" presId="urn:microsoft.com/office/officeart/2005/8/layout/cycle8"/>
    <dgm:cxn modelId="{4E4715E5-5FFB-494C-AF07-85F44E0E5556}" type="presParOf" srcId="{4B3FA6E5-39C9-4E6E-A291-8DD08C877C14}" destId="{72D93D40-929E-4208-8168-5234F48D24D7}" srcOrd="17" destOrd="0" presId="urn:microsoft.com/office/officeart/2005/8/layout/cycle8"/>
    <dgm:cxn modelId="{0F7D49E7-BDF0-4E2C-B22D-ED81085785AB}" type="presParOf" srcId="{4B3FA6E5-39C9-4E6E-A291-8DD08C877C14}" destId="{C7B6BA62-6916-4078-BA13-1D19FCC5F92E}" srcOrd="18" destOrd="0" presId="urn:microsoft.com/office/officeart/2005/8/layout/cycle8"/>
    <dgm:cxn modelId="{D01FA195-5450-493D-90C5-A38D5F8B7BD0}" type="presParOf" srcId="{4B3FA6E5-39C9-4E6E-A291-8DD08C877C14}" destId="{771B5D43-E622-482D-89C1-209B5A06F976}" srcOrd="19" destOrd="0" presId="urn:microsoft.com/office/officeart/2005/8/layout/cycle8"/>
    <dgm:cxn modelId="{A2D71490-4A50-45DB-AEF1-BE2002CFC53F}" type="presParOf" srcId="{4B3FA6E5-39C9-4E6E-A291-8DD08C877C14}" destId="{4D26B707-A7CC-4C88-BAAA-81484D4024DB}" srcOrd="20" destOrd="0" presId="urn:microsoft.com/office/officeart/2005/8/layout/cycle8"/>
    <dgm:cxn modelId="{CE8F3BD1-44F4-4436-98FB-EB7D147E2384}" type="presParOf" srcId="{4B3FA6E5-39C9-4E6E-A291-8DD08C877C14}" destId="{5286107B-95A1-4AB5-82F3-69994F74501F}" srcOrd="21" destOrd="0" presId="urn:microsoft.com/office/officeart/2005/8/layout/cycle8"/>
    <dgm:cxn modelId="{6F2A5C7B-44DB-4CB6-9993-8AA191367684}" type="presParOf" srcId="{4B3FA6E5-39C9-4E6E-A291-8DD08C877C14}" destId="{886236A5-B835-4A05-9216-80FC336F4897}" srcOrd="22" destOrd="0" presId="urn:microsoft.com/office/officeart/2005/8/layout/cycle8"/>
    <dgm:cxn modelId="{EB847700-B760-4D2F-8581-F8B4F8A0A22C}" type="presParOf" srcId="{4B3FA6E5-39C9-4E6E-A291-8DD08C877C14}" destId="{7496168F-2598-4829-A37C-25393D7EAF6E}" srcOrd="23" destOrd="0" presId="urn:microsoft.com/office/officeart/2005/8/layout/cycle8"/>
    <dgm:cxn modelId="{33E56F7B-75E2-40C3-BA02-DB2056045537}" type="presParOf" srcId="{4B3FA6E5-39C9-4E6E-A291-8DD08C877C14}" destId="{64B9E3EA-4A47-4F0B-8A76-32806A2FA97B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19FA1-0B32-48B3-B79F-CB8407D4087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7FCFE9E-D681-4932-BCE7-F2C157CE5847}">
      <dgm:prSet phldrT="[Text]"/>
      <dgm:spPr>
        <a:solidFill>
          <a:srgbClr val="0F65B8"/>
        </a:solidFill>
      </dgm:spPr>
      <dgm:t>
        <a:bodyPr/>
        <a:lstStyle/>
        <a:p>
          <a:r>
            <a:rPr lang="sv-SE"/>
            <a:t>Fakta och avtalsinformation</a:t>
          </a:r>
        </a:p>
      </dgm:t>
    </dgm:pt>
    <dgm:pt modelId="{1F2E8DD9-D4F0-4C16-AAB1-EAC33807A4B6}" type="parTrans" cxnId="{A59B1E1C-4850-4B9F-B82D-B58FC42A976F}">
      <dgm:prSet/>
      <dgm:spPr/>
      <dgm:t>
        <a:bodyPr/>
        <a:lstStyle/>
        <a:p>
          <a:endParaRPr lang="sv-SE"/>
        </a:p>
      </dgm:t>
    </dgm:pt>
    <dgm:pt modelId="{7A1881BB-E0A4-4B7E-9E42-AA73AD0B97E4}" type="sibTrans" cxnId="{A59B1E1C-4850-4B9F-B82D-B58FC42A976F}">
      <dgm:prSet/>
      <dgm:spPr/>
      <dgm:t>
        <a:bodyPr/>
        <a:lstStyle/>
        <a:p>
          <a:endParaRPr lang="sv-SE"/>
        </a:p>
      </dgm:t>
    </dgm:pt>
    <dgm:pt modelId="{BA6BAF31-8AC0-41D9-8556-DA5D8446AEF4}">
      <dgm:prSet phldrT="[Text]"/>
      <dgm:spPr>
        <a:solidFill>
          <a:srgbClr val="0F65B8"/>
        </a:solidFill>
      </dgm:spPr>
      <dgm:t>
        <a:bodyPr/>
        <a:lstStyle/>
        <a:p>
          <a:r>
            <a:rPr lang="sv-SE"/>
            <a:t>Samarbetsmodell</a:t>
          </a:r>
        </a:p>
      </dgm:t>
    </dgm:pt>
    <dgm:pt modelId="{75AC70BD-95A5-4D81-944D-C3BC945F12E0}" type="parTrans" cxnId="{E4B1839A-BF7F-4BF1-B185-F29E90CA1E40}">
      <dgm:prSet/>
      <dgm:spPr/>
      <dgm:t>
        <a:bodyPr/>
        <a:lstStyle/>
        <a:p>
          <a:endParaRPr lang="sv-SE"/>
        </a:p>
      </dgm:t>
    </dgm:pt>
    <dgm:pt modelId="{CC791A3E-CDE1-42D7-9731-1649D2DDD3E9}" type="sibTrans" cxnId="{E4B1839A-BF7F-4BF1-B185-F29E90CA1E40}">
      <dgm:prSet/>
      <dgm:spPr/>
      <dgm:t>
        <a:bodyPr/>
        <a:lstStyle/>
        <a:p>
          <a:endParaRPr lang="sv-SE"/>
        </a:p>
      </dgm:t>
    </dgm:pt>
    <dgm:pt modelId="{1D4BA930-925F-4D67-96C7-AB6A853C6EA5}">
      <dgm:prSet phldrT="[Text]"/>
      <dgm:spPr>
        <a:solidFill>
          <a:srgbClr val="0F65B8"/>
        </a:solidFill>
      </dgm:spPr>
      <dgm:t>
        <a:bodyPr/>
        <a:lstStyle/>
        <a:p>
          <a:r>
            <a:rPr lang="sv-SE"/>
            <a:t>Leverans och prestation</a:t>
          </a:r>
        </a:p>
      </dgm:t>
    </dgm:pt>
    <dgm:pt modelId="{EA3E3AF5-889D-49F3-861E-FED2B3004911}" type="parTrans" cxnId="{CDF0DE0C-AAFA-403A-9AFE-F0C9CCB69CA8}">
      <dgm:prSet/>
      <dgm:spPr/>
      <dgm:t>
        <a:bodyPr/>
        <a:lstStyle/>
        <a:p>
          <a:endParaRPr lang="sv-SE"/>
        </a:p>
      </dgm:t>
    </dgm:pt>
    <dgm:pt modelId="{127B4F60-3F07-420B-95F2-0C028DA5369F}" type="sibTrans" cxnId="{CDF0DE0C-AAFA-403A-9AFE-F0C9CCB69CA8}">
      <dgm:prSet/>
      <dgm:spPr/>
      <dgm:t>
        <a:bodyPr/>
        <a:lstStyle/>
        <a:p>
          <a:endParaRPr lang="sv-SE"/>
        </a:p>
      </dgm:t>
    </dgm:pt>
    <dgm:pt modelId="{7F104935-5CC3-4565-822D-97F00A51D7C6}">
      <dgm:prSet phldrT="[Text]"/>
      <dgm:spPr>
        <a:solidFill>
          <a:srgbClr val="0F65B8"/>
        </a:solidFill>
      </dgm:spPr>
      <dgm:t>
        <a:bodyPr/>
        <a:lstStyle/>
        <a:p>
          <a:r>
            <a:rPr lang="sv-SE"/>
            <a:t>Sammanfattning</a:t>
          </a:r>
        </a:p>
      </dgm:t>
    </dgm:pt>
    <dgm:pt modelId="{0795182E-FC93-47AB-AA08-D7E061DE1F8F}" type="parTrans" cxnId="{B63AB805-B5B1-4F3C-B4F7-12862FED55A8}">
      <dgm:prSet/>
      <dgm:spPr/>
      <dgm:t>
        <a:bodyPr/>
        <a:lstStyle/>
        <a:p>
          <a:endParaRPr lang="sv-SE"/>
        </a:p>
      </dgm:t>
    </dgm:pt>
    <dgm:pt modelId="{72C540F2-8901-4DB3-8906-B0432DF864EB}" type="sibTrans" cxnId="{B63AB805-B5B1-4F3C-B4F7-12862FED55A8}">
      <dgm:prSet/>
      <dgm:spPr/>
      <dgm:t>
        <a:bodyPr/>
        <a:lstStyle/>
        <a:p>
          <a:endParaRPr lang="sv-SE"/>
        </a:p>
      </dgm:t>
    </dgm:pt>
    <dgm:pt modelId="{04CF6D73-CCF1-4B56-B2AC-66F57FDA28BB}" type="pres">
      <dgm:prSet presAssocID="{6C319FA1-0B32-48B3-B79F-CB8407D4087B}" presName="compositeShape" presStyleCnt="0">
        <dgm:presLayoutVars>
          <dgm:chMax val="7"/>
          <dgm:dir/>
          <dgm:resizeHandles val="exact"/>
        </dgm:presLayoutVars>
      </dgm:prSet>
      <dgm:spPr/>
    </dgm:pt>
    <dgm:pt modelId="{A5B3B2FC-AA77-4A1E-9BC1-55ED96938A0A}" type="pres">
      <dgm:prSet presAssocID="{6C319FA1-0B32-48B3-B79F-CB8407D4087B}" presName="wedge1" presStyleLbl="node1" presStyleIdx="0" presStyleCnt="4"/>
      <dgm:spPr/>
    </dgm:pt>
    <dgm:pt modelId="{49689192-CDEC-409C-94B8-174C7C54AC45}" type="pres">
      <dgm:prSet presAssocID="{6C319FA1-0B32-48B3-B79F-CB8407D4087B}" presName="dummy1a" presStyleCnt="0"/>
      <dgm:spPr/>
    </dgm:pt>
    <dgm:pt modelId="{9101E932-1F4D-4C70-B9F6-DBD2E3715299}" type="pres">
      <dgm:prSet presAssocID="{6C319FA1-0B32-48B3-B79F-CB8407D4087B}" presName="dummy1b" presStyleCnt="0"/>
      <dgm:spPr/>
    </dgm:pt>
    <dgm:pt modelId="{B48ABC7C-FDBD-4199-BE49-4B45BA169491}" type="pres">
      <dgm:prSet presAssocID="{6C319FA1-0B32-48B3-B79F-CB8407D4087B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20FA78-940E-45B1-AA9F-DA95D23BE6F4}" type="pres">
      <dgm:prSet presAssocID="{6C319FA1-0B32-48B3-B79F-CB8407D4087B}" presName="wedge2" presStyleLbl="node1" presStyleIdx="1" presStyleCnt="4"/>
      <dgm:spPr/>
    </dgm:pt>
    <dgm:pt modelId="{960E5280-886D-4968-BA40-1C95364F84CA}" type="pres">
      <dgm:prSet presAssocID="{6C319FA1-0B32-48B3-B79F-CB8407D4087B}" presName="dummy2a" presStyleCnt="0"/>
      <dgm:spPr/>
    </dgm:pt>
    <dgm:pt modelId="{07A72381-286A-48ED-AF9C-64D52BF54CC1}" type="pres">
      <dgm:prSet presAssocID="{6C319FA1-0B32-48B3-B79F-CB8407D4087B}" presName="dummy2b" presStyleCnt="0"/>
      <dgm:spPr/>
    </dgm:pt>
    <dgm:pt modelId="{B4A7B6AC-2B81-41FF-BC69-1AD0BB60F18C}" type="pres">
      <dgm:prSet presAssocID="{6C319FA1-0B32-48B3-B79F-CB8407D4087B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EA7066-63A4-40F6-A6DC-A52FDF3EFA4C}" type="pres">
      <dgm:prSet presAssocID="{6C319FA1-0B32-48B3-B79F-CB8407D4087B}" presName="wedge3" presStyleLbl="node1" presStyleIdx="2" presStyleCnt="4"/>
      <dgm:spPr/>
    </dgm:pt>
    <dgm:pt modelId="{A6B263E0-BA83-4272-B075-F90FECD98263}" type="pres">
      <dgm:prSet presAssocID="{6C319FA1-0B32-48B3-B79F-CB8407D4087B}" presName="dummy3a" presStyleCnt="0"/>
      <dgm:spPr/>
    </dgm:pt>
    <dgm:pt modelId="{DFE934A2-F025-47D6-A3A9-35B25C9D90F6}" type="pres">
      <dgm:prSet presAssocID="{6C319FA1-0B32-48B3-B79F-CB8407D4087B}" presName="dummy3b" presStyleCnt="0"/>
      <dgm:spPr/>
    </dgm:pt>
    <dgm:pt modelId="{E74128BC-BEA9-4287-96BE-4CA29243D155}" type="pres">
      <dgm:prSet presAssocID="{6C319FA1-0B32-48B3-B79F-CB8407D4087B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7171ED1-7FEE-4A92-9BE7-C563B5B32317}" type="pres">
      <dgm:prSet presAssocID="{6C319FA1-0B32-48B3-B79F-CB8407D4087B}" presName="wedge4" presStyleLbl="node1" presStyleIdx="3" presStyleCnt="4" custLinFactNeighborX="-928" custLinFactNeighborY="-928"/>
      <dgm:spPr/>
    </dgm:pt>
    <dgm:pt modelId="{31E85D0C-30DE-4F64-BC3E-2235613D25F0}" type="pres">
      <dgm:prSet presAssocID="{6C319FA1-0B32-48B3-B79F-CB8407D4087B}" presName="dummy4a" presStyleCnt="0"/>
      <dgm:spPr/>
    </dgm:pt>
    <dgm:pt modelId="{EE9A2BE8-E1E9-4EA6-AD0E-B70A37669D48}" type="pres">
      <dgm:prSet presAssocID="{6C319FA1-0B32-48B3-B79F-CB8407D4087B}" presName="dummy4b" presStyleCnt="0"/>
      <dgm:spPr/>
    </dgm:pt>
    <dgm:pt modelId="{4ED2E9D7-2FE9-423C-B50B-BE765626D0B8}" type="pres">
      <dgm:prSet presAssocID="{6C319FA1-0B32-48B3-B79F-CB8407D4087B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C2CD7B4-0753-4FBB-9297-7924ACB93193}" type="pres">
      <dgm:prSet presAssocID="{7A1881BB-E0A4-4B7E-9E42-AA73AD0B97E4}" presName="arrowWedge1" presStyleLbl="fgSibTrans2D1" presStyleIdx="0" presStyleCnt="4"/>
      <dgm:spPr>
        <a:solidFill>
          <a:srgbClr val="AAB8D8"/>
        </a:solidFill>
      </dgm:spPr>
    </dgm:pt>
    <dgm:pt modelId="{7A49689D-34BF-4399-973E-EE47F620D8DA}" type="pres">
      <dgm:prSet presAssocID="{CC791A3E-CDE1-42D7-9731-1649D2DDD3E9}" presName="arrowWedge2" presStyleLbl="fgSibTrans2D1" presStyleIdx="1" presStyleCnt="4"/>
      <dgm:spPr>
        <a:solidFill>
          <a:srgbClr val="AAB8D8"/>
        </a:solidFill>
      </dgm:spPr>
    </dgm:pt>
    <dgm:pt modelId="{ADF257B8-82EA-430C-BAC1-3537EF21157C}" type="pres">
      <dgm:prSet presAssocID="{127B4F60-3F07-420B-95F2-0C028DA5369F}" presName="arrowWedge3" presStyleLbl="fgSibTrans2D1" presStyleIdx="2" presStyleCnt="4"/>
      <dgm:spPr>
        <a:solidFill>
          <a:srgbClr val="AAB8D8"/>
        </a:solidFill>
      </dgm:spPr>
    </dgm:pt>
    <dgm:pt modelId="{563925BA-E18B-4273-8642-58C49617BDE7}" type="pres">
      <dgm:prSet presAssocID="{72C540F2-8901-4DB3-8906-B0432DF864EB}" presName="arrowWedge4" presStyleLbl="fgSibTrans2D1" presStyleIdx="3" presStyleCnt="4"/>
      <dgm:spPr>
        <a:solidFill>
          <a:srgbClr val="AAB8D8"/>
        </a:solidFill>
      </dgm:spPr>
    </dgm:pt>
  </dgm:ptLst>
  <dgm:cxnLst>
    <dgm:cxn modelId="{B63AB805-B5B1-4F3C-B4F7-12862FED55A8}" srcId="{6C319FA1-0B32-48B3-B79F-CB8407D4087B}" destId="{7F104935-5CC3-4565-822D-97F00A51D7C6}" srcOrd="3" destOrd="0" parTransId="{0795182E-FC93-47AB-AA08-D7E061DE1F8F}" sibTransId="{72C540F2-8901-4DB3-8906-B0432DF864EB}"/>
    <dgm:cxn modelId="{CDF0DE0C-AAFA-403A-9AFE-F0C9CCB69CA8}" srcId="{6C319FA1-0B32-48B3-B79F-CB8407D4087B}" destId="{1D4BA930-925F-4D67-96C7-AB6A853C6EA5}" srcOrd="2" destOrd="0" parTransId="{EA3E3AF5-889D-49F3-861E-FED2B3004911}" sibTransId="{127B4F60-3F07-420B-95F2-0C028DA5369F}"/>
    <dgm:cxn modelId="{114B3A16-EF80-4F32-A64A-16104F6D84C6}" type="presOf" srcId="{7F104935-5CC3-4565-822D-97F00A51D7C6}" destId="{87171ED1-7FEE-4A92-9BE7-C563B5B32317}" srcOrd="0" destOrd="0" presId="urn:microsoft.com/office/officeart/2005/8/layout/cycle8"/>
    <dgm:cxn modelId="{8B5C221B-3633-4616-A2A8-43668BD3EB3F}" type="presOf" srcId="{7F104935-5CC3-4565-822D-97F00A51D7C6}" destId="{4ED2E9D7-2FE9-423C-B50B-BE765626D0B8}" srcOrd="1" destOrd="0" presId="urn:microsoft.com/office/officeart/2005/8/layout/cycle8"/>
    <dgm:cxn modelId="{A59B1E1C-4850-4B9F-B82D-B58FC42A976F}" srcId="{6C319FA1-0B32-48B3-B79F-CB8407D4087B}" destId="{77FCFE9E-D681-4932-BCE7-F2C157CE5847}" srcOrd="0" destOrd="0" parTransId="{1F2E8DD9-D4F0-4C16-AAB1-EAC33807A4B6}" sibTransId="{7A1881BB-E0A4-4B7E-9E42-AA73AD0B97E4}"/>
    <dgm:cxn modelId="{C49C351C-46EB-406F-9D34-DF94D68C0F88}" type="presOf" srcId="{6C319FA1-0B32-48B3-B79F-CB8407D4087B}" destId="{04CF6D73-CCF1-4B56-B2AC-66F57FDA28BB}" srcOrd="0" destOrd="0" presId="urn:microsoft.com/office/officeart/2005/8/layout/cycle8"/>
    <dgm:cxn modelId="{CFF17D1C-EFB2-4709-8138-6CBF0062C1AF}" type="presOf" srcId="{BA6BAF31-8AC0-41D9-8556-DA5D8446AEF4}" destId="{B4A7B6AC-2B81-41FF-BC69-1AD0BB60F18C}" srcOrd="1" destOrd="0" presId="urn:microsoft.com/office/officeart/2005/8/layout/cycle8"/>
    <dgm:cxn modelId="{EF0E082E-081C-4AFE-80DE-21BDA3AFDD8D}" type="presOf" srcId="{1D4BA930-925F-4D67-96C7-AB6A853C6EA5}" destId="{9FEA7066-63A4-40F6-A6DC-A52FDF3EFA4C}" srcOrd="0" destOrd="0" presId="urn:microsoft.com/office/officeart/2005/8/layout/cycle8"/>
    <dgm:cxn modelId="{55548664-E2C5-4DDD-9BB4-1E526322AF17}" type="presOf" srcId="{77FCFE9E-D681-4932-BCE7-F2C157CE5847}" destId="{A5B3B2FC-AA77-4A1E-9BC1-55ED96938A0A}" srcOrd="0" destOrd="0" presId="urn:microsoft.com/office/officeart/2005/8/layout/cycle8"/>
    <dgm:cxn modelId="{E4B1839A-BF7F-4BF1-B185-F29E90CA1E40}" srcId="{6C319FA1-0B32-48B3-B79F-CB8407D4087B}" destId="{BA6BAF31-8AC0-41D9-8556-DA5D8446AEF4}" srcOrd="1" destOrd="0" parTransId="{75AC70BD-95A5-4D81-944D-C3BC945F12E0}" sibTransId="{CC791A3E-CDE1-42D7-9731-1649D2DDD3E9}"/>
    <dgm:cxn modelId="{73CED8E6-011B-42C7-B4F9-131246EDD5A6}" type="presOf" srcId="{1D4BA930-925F-4D67-96C7-AB6A853C6EA5}" destId="{E74128BC-BEA9-4287-96BE-4CA29243D155}" srcOrd="1" destOrd="0" presId="urn:microsoft.com/office/officeart/2005/8/layout/cycle8"/>
    <dgm:cxn modelId="{A4D7CCED-9363-4ADC-8B68-C1FE7891199F}" type="presOf" srcId="{77FCFE9E-D681-4932-BCE7-F2C157CE5847}" destId="{B48ABC7C-FDBD-4199-BE49-4B45BA169491}" srcOrd="1" destOrd="0" presId="urn:microsoft.com/office/officeart/2005/8/layout/cycle8"/>
    <dgm:cxn modelId="{3858F9FF-17C1-4818-A95D-3B8219A79990}" type="presOf" srcId="{BA6BAF31-8AC0-41D9-8556-DA5D8446AEF4}" destId="{D120FA78-940E-45B1-AA9F-DA95D23BE6F4}" srcOrd="0" destOrd="0" presId="urn:microsoft.com/office/officeart/2005/8/layout/cycle8"/>
    <dgm:cxn modelId="{52C70D12-304A-4F50-AB6C-BFAA7031190B}" type="presParOf" srcId="{04CF6D73-CCF1-4B56-B2AC-66F57FDA28BB}" destId="{A5B3B2FC-AA77-4A1E-9BC1-55ED96938A0A}" srcOrd="0" destOrd="0" presId="urn:microsoft.com/office/officeart/2005/8/layout/cycle8"/>
    <dgm:cxn modelId="{21520448-31F6-4AA5-BF86-3E187B1D7B55}" type="presParOf" srcId="{04CF6D73-CCF1-4B56-B2AC-66F57FDA28BB}" destId="{49689192-CDEC-409C-94B8-174C7C54AC45}" srcOrd="1" destOrd="0" presId="urn:microsoft.com/office/officeart/2005/8/layout/cycle8"/>
    <dgm:cxn modelId="{021CFA37-258A-4045-ABC2-7DCA084A6057}" type="presParOf" srcId="{04CF6D73-CCF1-4B56-B2AC-66F57FDA28BB}" destId="{9101E932-1F4D-4C70-B9F6-DBD2E3715299}" srcOrd="2" destOrd="0" presId="urn:microsoft.com/office/officeart/2005/8/layout/cycle8"/>
    <dgm:cxn modelId="{A916A406-B351-4B3F-8623-B17C3B0DBF52}" type="presParOf" srcId="{04CF6D73-CCF1-4B56-B2AC-66F57FDA28BB}" destId="{B48ABC7C-FDBD-4199-BE49-4B45BA169491}" srcOrd="3" destOrd="0" presId="urn:microsoft.com/office/officeart/2005/8/layout/cycle8"/>
    <dgm:cxn modelId="{CD0B0847-7E30-4030-8949-3AD13DA044C5}" type="presParOf" srcId="{04CF6D73-CCF1-4B56-B2AC-66F57FDA28BB}" destId="{D120FA78-940E-45B1-AA9F-DA95D23BE6F4}" srcOrd="4" destOrd="0" presId="urn:microsoft.com/office/officeart/2005/8/layout/cycle8"/>
    <dgm:cxn modelId="{285722F2-22E8-4BD0-A390-E551C0EE91B2}" type="presParOf" srcId="{04CF6D73-CCF1-4B56-B2AC-66F57FDA28BB}" destId="{960E5280-886D-4968-BA40-1C95364F84CA}" srcOrd="5" destOrd="0" presId="urn:microsoft.com/office/officeart/2005/8/layout/cycle8"/>
    <dgm:cxn modelId="{13F865D5-9B5C-42D8-9F3B-18B84FB28C77}" type="presParOf" srcId="{04CF6D73-CCF1-4B56-B2AC-66F57FDA28BB}" destId="{07A72381-286A-48ED-AF9C-64D52BF54CC1}" srcOrd="6" destOrd="0" presId="urn:microsoft.com/office/officeart/2005/8/layout/cycle8"/>
    <dgm:cxn modelId="{D7D28DFD-B628-4AE8-8BD8-646916AEC678}" type="presParOf" srcId="{04CF6D73-CCF1-4B56-B2AC-66F57FDA28BB}" destId="{B4A7B6AC-2B81-41FF-BC69-1AD0BB60F18C}" srcOrd="7" destOrd="0" presId="urn:microsoft.com/office/officeart/2005/8/layout/cycle8"/>
    <dgm:cxn modelId="{C3FA508B-530E-42D3-8677-44EE964AE76A}" type="presParOf" srcId="{04CF6D73-CCF1-4B56-B2AC-66F57FDA28BB}" destId="{9FEA7066-63A4-40F6-A6DC-A52FDF3EFA4C}" srcOrd="8" destOrd="0" presId="urn:microsoft.com/office/officeart/2005/8/layout/cycle8"/>
    <dgm:cxn modelId="{C1F7D066-AFA3-42A1-A0C6-3DE12750025F}" type="presParOf" srcId="{04CF6D73-CCF1-4B56-B2AC-66F57FDA28BB}" destId="{A6B263E0-BA83-4272-B075-F90FECD98263}" srcOrd="9" destOrd="0" presId="urn:microsoft.com/office/officeart/2005/8/layout/cycle8"/>
    <dgm:cxn modelId="{3F2CC96C-8EEB-466D-A062-478B1D7D5526}" type="presParOf" srcId="{04CF6D73-CCF1-4B56-B2AC-66F57FDA28BB}" destId="{DFE934A2-F025-47D6-A3A9-35B25C9D90F6}" srcOrd="10" destOrd="0" presId="urn:microsoft.com/office/officeart/2005/8/layout/cycle8"/>
    <dgm:cxn modelId="{886BC2E3-5A75-498A-914A-38A83F4861DD}" type="presParOf" srcId="{04CF6D73-CCF1-4B56-B2AC-66F57FDA28BB}" destId="{E74128BC-BEA9-4287-96BE-4CA29243D155}" srcOrd="11" destOrd="0" presId="urn:microsoft.com/office/officeart/2005/8/layout/cycle8"/>
    <dgm:cxn modelId="{521C732B-90D9-4BA8-A8A6-6EEC667E50B6}" type="presParOf" srcId="{04CF6D73-CCF1-4B56-B2AC-66F57FDA28BB}" destId="{87171ED1-7FEE-4A92-9BE7-C563B5B32317}" srcOrd="12" destOrd="0" presId="urn:microsoft.com/office/officeart/2005/8/layout/cycle8"/>
    <dgm:cxn modelId="{C3ABDD80-0903-4446-95AC-DCF2F905B702}" type="presParOf" srcId="{04CF6D73-CCF1-4B56-B2AC-66F57FDA28BB}" destId="{31E85D0C-30DE-4F64-BC3E-2235613D25F0}" srcOrd="13" destOrd="0" presId="urn:microsoft.com/office/officeart/2005/8/layout/cycle8"/>
    <dgm:cxn modelId="{840170A9-27C5-4F89-B2F8-C10828AA89F3}" type="presParOf" srcId="{04CF6D73-CCF1-4B56-B2AC-66F57FDA28BB}" destId="{EE9A2BE8-E1E9-4EA6-AD0E-B70A37669D48}" srcOrd="14" destOrd="0" presId="urn:microsoft.com/office/officeart/2005/8/layout/cycle8"/>
    <dgm:cxn modelId="{232E68D5-69E7-4754-869C-655AD23625D2}" type="presParOf" srcId="{04CF6D73-CCF1-4B56-B2AC-66F57FDA28BB}" destId="{4ED2E9D7-2FE9-423C-B50B-BE765626D0B8}" srcOrd="15" destOrd="0" presId="urn:microsoft.com/office/officeart/2005/8/layout/cycle8"/>
    <dgm:cxn modelId="{49E1DD0B-2718-4A39-BA3C-F633E6CDD210}" type="presParOf" srcId="{04CF6D73-CCF1-4B56-B2AC-66F57FDA28BB}" destId="{CC2CD7B4-0753-4FBB-9297-7924ACB93193}" srcOrd="16" destOrd="0" presId="urn:microsoft.com/office/officeart/2005/8/layout/cycle8"/>
    <dgm:cxn modelId="{0962131B-EC28-4471-B483-3E5785D2356F}" type="presParOf" srcId="{04CF6D73-CCF1-4B56-B2AC-66F57FDA28BB}" destId="{7A49689D-34BF-4399-973E-EE47F620D8DA}" srcOrd="17" destOrd="0" presId="urn:microsoft.com/office/officeart/2005/8/layout/cycle8"/>
    <dgm:cxn modelId="{3D0C3E39-2846-4F25-9464-251A62139485}" type="presParOf" srcId="{04CF6D73-CCF1-4B56-B2AC-66F57FDA28BB}" destId="{ADF257B8-82EA-430C-BAC1-3537EF21157C}" srcOrd="18" destOrd="0" presId="urn:microsoft.com/office/officeart/2005/8/layout/cycle8"/>
    <dgm:cxn modelId="{35883C84-E821-4D42-A4AC-2506843D7651}" type="presParOf" srcId="{04CF6D73-CCF1-4B56-B2AC-66F57FDA28BB}" destId="{563925BA-E18B-4273-8642-58C49617BDE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D0B3-82F9-4FD2-B427-21BE11D196D0}">
      <dsp:nvSpPr>
        <dsp:cNvPr id="0" name=""/>
        <dsp:cNvSpPr/>
      </dsp:nvSpPr>
      <dsp:spPr>
        <a:xfrm>
          <a:off x="366200" y="146496"/>
          <a:ext cx="1987991" cy="1987991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kern="12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Behovsanalys</a:t>
          </a:r>
          <a:endParaRPr lang="en-US" sz="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496848" y="543054"/>
        <a:ext cx="451839" cy="301226"/>
      </dsp:txXfrm>
    </dsp:sp>
    <dsp:sp modelId="{29F48198-8DC4-4E4E-A6A5-16FFF1020BBD}">
      <dsp:nvSpPr>
        <dsp:cNvPr id="0" name=""/>
        <dsp:cNvSpPr/>
      </dsp:nvSpPr>
      <dsp:spPr>
        <a:xfrm>
          <a:off x="383240" y="199509"/>
          <a:ext cx="1987991" cy="1987991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kern="12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Marknads-analys</a:t>
          </a:r>
          <a:endParaRPr lang="en-US" sz="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750248" y="1177150"/>
        <a:ext cx="418370" cy="334695"/>
      </dsp:txXfrm>
    </dsp:sp>
    <dsp:sp modelId="{94982ED2-1BCB-4A38-85B4-9DD7452E6700}">
      <dsp:nvSpPr>
        <dsp:cNvPr id="0" name=""/>
        <dsp:cNvSpPr/>
      </dsp:nvSpPr>
      <dsp:spPr>
        <a:xfrm>
          <a:off x="338273" y="232169"/>
          <a:ext cx="1987991" cy="1987991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kern="12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Upphandlings-process</a:t>
          </a:r>
          <a:endParaRPr lang="en-US" sz="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131451" y="1704745"/>
        <a:ext cx="401635" cy="368166"/>
      </dsp:txXfrm>
    </dsp:sp>
    <dsp:sp modelId="{DAC7523F-19DB-4171-8031-BF0BCCCF34DE}">
      <dsp:nvSpPr>
        <dsp:cNvPr id="0" name=""/>
        <dsp:cNvSpPr/>
      </dsp:nvSpPr>
      <dsp:spPr>
        <a:xfrm>
          <a:off x="293307" y="199509"/>
          <a:ext cx="1987991" cy="1987991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kern="120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Leverans-process</a:t>
          </a:r>
          <a:endParaRPr lang="en-US" sz="4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95920" y="1177150"/>
        <a:ext cx="418370" cy="334695"/>
      </dsp:txXfrm>
    </dsp:sp>
    <dsp:sp modelId="{63DF071B-C1E9-4DC9-B24A-40E8A006F9BB}">
      <dsp:nvSpPr>
        <dsp:cNvPr id="0" name=""/>
        <dsp:cNvSpPr/>
      </dsp:nvSpPr>
      <dsp:spPr>
        <a:xfrm>
          <a:off x="326250" y="146496"/>
          <a:ext cx="1987991" cy="1987991"/>
        </a:xfrm>
        <a:prstGeom prst="pie">
          <a:avLst>
            <a:gd name="adj1" fmla="val 11880000"/>
            <a:gd name="adj2" fmla="val 1620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" kern="1200" dirty="0" err="1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Uppföljnings</a:t>
          </a:r>
          <a:r>
            <a:rPr lang="en-US" sz="400" kern="1200" dirty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-process</a:t>
          </a:r>
        </a:p>
      </dsp:txBody>
      <dsp:txXfrm>
        <a:off x="731755" y="543054"/>
        <a:ext cx="451839" cy="301226"/>
      </dsp:txXfrm>
    </dsp:sp>
    <dsp:sp modelId="{4D26B707-A7CC-4C88-BAAA-81484D4024DB}">
      <dsp:nvSpPr>
        <dsp:cNvPr id="0" name=""/>
        <dsp:cNvSpPr/>
      </dsp:nvSpPr>
      <dsp:spPr>
        <a:xfrm>
          <a:off x="243040" y="23429"/>
          <a:ext cx="2234124" cy="2234124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107B-95A1-4AB5-82F3-69994F74501F}">
      <dsp:nvSpPr>
        <dsp:cNvPr id="0" name=""/>
        <dsp:cNvSpPr/>
      </dsp:nvSpPr>
      <dsp:spPr>
        <a:xfrm>
          <a:off x="260311" y="76425"/>
          <a:ext cx="2234124" cy="2234124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236A5-B835-4A05-9216-80FC336F4897}">
      <dsp:nvSpPr>
        <dsp:cNvPr id="0" name=""/>
        <dsp:cNvSpPr/>
      </dsp:nvSpPr>
      <dsp:spPr>
        <a:xfrm>
          <a:off x="215207" y="109185"/>
          <a:ext cx="2234124" cy="2234124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168F-2598-4829-A37C-25393D7EAF6E}">
      <dsp:nvSpPr>
        <dsp:cNvPr id="0" name=""/>
        <dsp:cNvSpPr/>
      </dsp:nvSpPr>
      <dsp:spPr>
        <a:xfrm>
          <a:off x="170103" y="76425"/>
          <a:ext cx="2234124" cy="2234124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9E3EA-4A47-4F0B-8A76-32806A2FA97B}">
      <dsp:nvSpPr>
        <dsp:cNvPr id="0" name=""/>
        <dsp:cNvSpPr/>
      </dsp:nvSpPr>
      <dsp:spPr>
        <a:xfrm>
          <a:off x="203278" y="23429"/>
          <a:ext cx="2234124" cy="2234124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DD0B3-82F9-4FD2-B427-21BE11D196D0}">
      <dsp:nvSpPr>
        <dsp:cNvPr id="0" name=""/>
        <dsp:cNvSpPr/>
      </dsp:nvSpPr>
      <dsp:spPr>
        <a:xfrm>
          <a:off x="109365" y="66669"/>
          <a:ext cx="904716" cy="904716"/>
        </a:xfrm>
        <a:prstGeom prst="pie">
          <a:avLst>
            <a:gd name="adj1" fmla="val 16200000"/>
            <a:gd name="adj2" fmla="val 2052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23913" y="247138"/>
        <a:ext cx="205627" cy="137085"/>
      </dsp:txXfrm>
    </dsp:sp>
    <dsp:sp modelId="{29F48198-8DC4-4E4E-A6A5-16FFF1020BBD}">
      <dsp:nvSpPr>
        <dsp:cNvPr id="0" name=""/>
        <dsp:cNvSpPr/>
      </dsp:nvSpPr>
      <dsp:spPr>
        <a:xfrm>
          <a:off x="117120" y="90794"/>
          <a:ext cx="904716" cy="904716"/>
        </a:xfrm>
        <a:prstGeom prst="pie">
          <a:avLst>
            <a:gd name="adj1" fmla="val 20520000"/>
            <a:gd name="adj2" fmla="val 324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739232" y="535710"/>
        <a:ext cx="190397" cy="152316"/>
      </dsp:txXfrm>
    </dsp:sp>
    <dsp:sp modelId="{94982ED2-1BCB-4A38-85B4-9DD7452E6700}">
      <dsp:nvSpPr>
        <dsp:cNvPr id="0" name=""/>
        <dsp:cNvSpPr/>
      </dsp:nvSpPr>
      <dsp:spPr>
        <a:xfrm>
          <a:off x="96656" y="105658"/>
          <a:ext cx="904716" cy="904716"/>
        </a:xfrm>
        <a:prstGeom prst="pie">
          <a:avLst>
            <a:gd name="adj1" fmla="val 3240000"/>
            <a:gd name="adj2" fmla="val 756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57624" y="775813"/>
        <a:ext cx="182780" cy="167549"/>
      </dsp:txXfrm>
    </dsp:sp>
    <dsp:sp modelId="{DAC7523F-19DB-4171-8031-BF0BCCCF34DE}">
      <dsp:nvSpPr>
        <dsp:cNvPr id="0" name=""/>
        <dsp:cNvSpPr/>
      </dsp:nvSpPr>
      <dsp:spPr>
        <a:xfrm>
          <a:off x="76192" y="90794"/>
          <a:ext cx="904716" cy="904716"/>
        </a:xfrm>
        <a:prstGeom prst="pie">
          <a:avLst>
            <a:gd name="adj1" fmla="val 7560000"/>
            <a:gd name="adj2" fmla="val 11880000"/>
          </a:avLst>
        </a:prstGeom>
        <a:solidFill>
          <a:srgbClr val="0F65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168399" y="535710"/>
        <a:ext cx="190397" cy="152316"/>
      </dsp:txXfrm>
    </dsp:sp>
    <dsp:sp modelId="{63DF071B-C1E9-4DC9-B24A-40E8A006F9BB}">
      <dsp:nvSpPr>
        <dsp:cNvPr id="0" name=""/>
        <dsp:cNvSpPr/>
      </dsp:nvSpPr>
      <dsp:spPr>
        <a:xfrm>
          <a:off x="91184" y="66669"/>
          <a:ext cx="904716" cy="904716"/>
        </a:xfrm>
        <a:prstGeom prst="pie">
          <a:avLst>
            <a:gd name="adj1" fmla="val 1188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rgbClr val="EEECE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275726" y="247138"/>
        <a:ext cx="205627" cy="137085"/>
      </dsp:txXfrm>
    </dsp:sp>
    <dsp:sp modelId="{4D26B707-A7CC-4C88-BAAA-81484D4024DB}">
      <dsp:nvSpPr>
        <dsp:cNvPr id="0" name=""/>
        <dsp:cNvSpPr/>
      </dsp:nvSpPr>
      <dsp:spPr>
        <a:xfrm>
          <a:off x="53316" y="10662"/>
          <a:ext cx="1016729" cy="101672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86107B-95A1-4AB5-82F3-69994F74501F}">
      <dsp:nvSpPr>
        <dsp:cNvPr id="0" name=""/>
        <dsp:cNvSpPr/>
      </dsp:nvSpPr>
      <dsp:spPr>
        <a:xfrm>
          <a:off x="61176" y="34780"/>
          <a:ext cx="1016729" cy="101672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236A5-B835-4A05-9216-80FC336F4897}">
      <dsp:nvSpPr>
        <dsp:cNvPr id="0" name=""/>
        <dsp:cNvSpPr/>
      </dsp:nvSpPr>
      <dsp:spPr>
        <a:xfrm>
          <a:off x="40649" y="49689"/>
          <a:ext cx="1016729" cy="101672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6168F-2598-4829-A37C-25393D7EAF6E}">
      <dsp:nvSpPr>
        <dsp:cNvPr id="0" name=""/>
        <dsp:cNvSpPr/>
      </dsp:nvSpPr>
      <dsp:spPr>
        <a:xfrm>
          <a:off x="20123" y="34780"/>
          <a:ext cx="1016729" cy="101672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9E3EA-4A47-4F0B-8A76-32806A2FA97B}">
      <dsp:nvSpPr>
        <dsp:cNvPr id="0" name=""/>
        <dsp:cNvSpPr/>
      </dsp:nvSpPr>
      <dsp:spPr>
        <a:xfrm>
          <a:off x="35221" y="10662"/>
          <a:ext cx="1016729" cy="101672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rgbClr val="0F65B8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3B2FC-AA77-4A1E-9BC1-55ED96938A0A}">
      <dsp:nvSpPr>
        <dsp:cNvPr id="0" name=""/>
        <dsp:cNvSpPr/>
      </dsp:nvSpPr>
      <dsp:spPr>
        <a:xfrm>
          <a:off x="1123541" y="251756"/>
          <a:ext cx="3438479" cy="3438479"/>
        </a:xfrm>
        <a:prstGeom prst="pie">
          <a:avLst>
            <a:gd name="adj1" fmla="val 16200000"/>
            <a:gd name="adj2" fmla="val 0"/>
          </a:avLst>
        </a:prstGeom>
        <a:solidFill>
          <a:srgbClr val="0F65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Fakta och avtalsinformation</a:t>
          </a:r>
        </a:p>
      </dsp:txBody>
      <dsp:txXfrm>
        <a:off x="2948801" y="964422"/>
        <a:ext cx="1268962" cy="941488"/>
      </dsp:txXfrm>
    </dsp:sp>
    <dsp:sp modelId="{D120FA78-940E-45B1-AA9F-DA95D23BE6F4}">
      <dsp:nvSpPr>
        <dsp:cNvPr id="0" name=""/>
        <dsp:cNvSpPr/>
      </dsp:nvSpPr>
      <dsp:spPr>
        <a:xfrm>
          <a:off x="1123541" y="367191"/>
          <a:ext cx="3438479" cy="3438479"/>
        </a:xfrm>
        <a:prstGeom prst="pie">
          <a:avLst>
            <a:gd name="adj1" fmla="val 0"/>
            <a:gd name="adj2" fmla="val 5400000"/>
          </a:avLst>
        </a:prstGeom>
        <a:solidFill>
          <a:srgbClr val="0F65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Samarbetsmodell</a:t>
          </a:r>
        </a:p>
      </dsp:txBody>
      <dsp:txXfrm>
        <a:off x="2948801" y="2151516"/>
        <a:ext cx="1268962" cy="941488"/>
      </dsp:txXfrm>
    </dsp:sp>
    <dsp:sp modelId="{9FEA7066-63A4-40F6-A6DC-A52FDF3EFA4C}">
      <dsp:nvSpPr>
        <dsp:cNvPr id="0" name=""/>
        <dsp:cNvSpPr/>
      </dsp:nvSpPr>
      <dsp:spPr>
        <a:xfrm>
          <a:off x="1008106" y="367191"/>
          <a:ext cx="3438479" cy="3438479"/>
        </a:xfrm>
        <a:prstGeom prst="pie">
          <a:avLst>
            <a:gd name="adj1" fmla="val 5400000"/>
            <a:gd name="adj2" fmla="val 10800000"/>
          </a:avLst>
        </a:prstGeom>
        <a:solidFill>
          <a:srgbClr val="0F65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Leverans och prestation</a:t>
          </a:r>
        </a:p>
      </dsp:txBody>
      <dsp:txXfrm>
        <a:off x="1352364" y="2151516"/>
        <a:ext cx="1268962" cy="941488"/>
      </dsp:txXfrm>
    </dsp:sp>
    <dsp:sp modelId="{87171ED1-7FEE-4A92-9BE7-C563B5B32317}">
      <dsp:nvSpPr>
        <dsp:cNvPr id="0" name=""/>
        <dsp:cNvSpPr/>
      </dsp:nvSpPr>
      <dsp:spPr>
        <a:xfrm>
          <a:off x="976197" y="219847"/>
          <a:ext cx="3438479" cy="3438479"/>
        </a:xfrm>
        <a:prstGeom prst="pie">
          <a:avLst>
            <a:gd name="adj1" fmla="val 10800000"/>
            <a:gd name="adj2" fmla="val 16200000"/>
          </a:avLst>
        </a:prstGeom>
        <a:solidFill>
          <a:srgbClr val="0F65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Sammanfattning</a:t>
          </a:r>
        </a:p>
      </dsp:txBody>
      <dsp:txXfrm>
        <a:off x="1320455" y="932513"/>
        <a:ext cx="1268962" cy="941488"/>
      </dsp:txXfrm>
    </dsp:sp>
    <dsp:sp modelId="{CC2CD7B4-0753-4FBB-9297-7924ACB93193}">
      <dsp:nvSpPr>
        <dsp:cNvPr id="0" name=""/>
        <dsp:cNvSpPr/>
      </dsp:nvSpPr>
      <dsp:spPr>
        <a:xfrm>
          <a:off x="910683" y="38898"/>
          <a:ext cx="3864196" cy="386419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AAB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49689D-34BF-4399-973E-EE47F620D8DA}">
      <dsp:nvSpPr>
        <dsp:cNvPr id="0" name=""/>
        <dsp:cNvSpPr/>
      </dsp:nvSpPr>
      <dsp:spPr>
        <a:xfrm>
          <a:off x="910683" y="154333"/>
          <a:ext cx="3864196" cy="386419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rgbClr val="AAB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257B8-82EA-430C-BAC1-3537EF21157C}">
      <dsp:nvSpPr>
        <dsp:cNvPr id="0" name=""/>
        <dsp:cNvSpPr/>
      </dsp:nvSpPr>
      <dsp:spPr>
        <a:xfrm>
          <a:off x="795248" y="154333"/>
          <a:ext cx="3864196" cy="386419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AAB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925BA-E18B-4273-8642-58C49617BDE7}">
      <dsp:nvSpPr>
        <dsp:cNvPr id="0" name=""/>
        <dsp:cNvSpPr/>
      </dsp:nvSpPr>
      <dsp:spPr>
        <a:xfrm>
          <a:off x="763339" y="6989"/>
          <a:ext cx="3864196" cy="386419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AAB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A52EF4-A221-4FBA-AE64-7D3430AC67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32BD1A5-6026-4E78-85A1-B63ECA44EC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F61DB-AC4B-450F-93C3-C71E4FE8A52E}" type="datetimeFigureOut">
              <a:rPr lang="sv-SE" smtClean="0"/>
              <a:t>2023-04-23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FC5327-66F8-43D6-BB05-7AEBF3D07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9E72939-E2AA-4A0B-87BE-CBFB641A7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354C0-ECD5-4C44-8214-B6A420EC7C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83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6C6F5-63B6-49E7-B2F9-5F41140D9FE4}" type="datetimeFigureOut">
              <a:rPr lang="en-GB" smtClean="0"/>
              <a:t>23/04/2023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88DA3-5DB5-423B-869F-710A2F573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71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VICTOR: </a:t>
            </a:r>
          </a:p>
          <a:p>
            <a:r>
              <a:rPr lang="en-US">
                <a:latin typeface="Calibri"/>
                <a:cs typeface="Calibri"/>
              </a:rPr>
              <a:t>Uppföljningsprocess för att säkra att vi använder avtal med avtalade leverantörer</a:t>
            </a:r>
          </a:p>
          <a:p>
            <a:r>
              <a:rPr lang="en-US">
                <a:latin typeface="Calibri"/>
                <a:cs typeface="Calibri"/>
              </a:rPr>
              <a:t>För att inte bryta mot likabehandling- man är skyldig att följa upp det som avtalats. </a:t>
            </a:r>
          </a:p>
          <a:p>
            <a:r>
              <a:rPr lang="en-US">
                <a:latin typeface="Calibri"/>
                <a:cs typeface="Calibri"/>
              </a:rPr>
              <a:t>Kan resultera I att vi kan kräma ur mer av våra avtal</a:t>
            </a:r>
          </a:p>
          <a:p>
            <a:r>
              <a:rPr lang="en-US">
                <a:latin typeface="Calibri"/>
                <a:cs typeface="Calibri"/>
              </a:rPr>
              <a:t>Möjlighet att ta ut vite vid dålig leverans. </a:t>
            </a:r>
          </a:p>
          <a:p>
            <a:r>
              <a:rPr lang="en-US">
                <a:latin typeface="Calibri"/>
                <a:cs typeface="Calibri"/>
              </a:rPr>
              <a:t>För att ha en god relation till leverantören </a:t>
            </a:r>
          </a:p>
          <a:p>
            <a:r>
              <a:rPr lang="en-US">
                <a:latin typeface="Calibri"/>
                <a:cs typeface="Calibri"/>
              </a:rPr>
              <a:t>För att få det vi betalar för.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88DA3-5DB5-423B-869F-710A2F573C7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97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4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D9B8F6-4EE4-46B8-B091-3AAB4F69EE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1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E1DA8B7-4757-4D9C-8531-9B8B734BBDF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297313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B85FD2B-6409-45D6-8514-B3C5B31301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86753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3FCD9B-7556-4543-A297-1EE0E14C10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1698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06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7812766-2F89-46FE-BB86-1D640FBE0302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53958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1911A-369F-4D76-99B1-3BE8101E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CD0A-BB8F-468A-9FCD-995A75C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CA0E6-F76A-445B-AE0E-1E97629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2D9F1C-5884-4F33-A8E2-8BC5F00A868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302029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815-FD6A-4357-A3D4-683EBC61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45DC73E-0213-438A-A76D-256BB49ED6BB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756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3E4FD0-B5F4-4AC6-BAE8-BB27619A0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F79B8F-C10F-4CB4-B6DE-AD088742B76A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721862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D9935E0-1D09-469A-AB0D-06F8D36B85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F2A66B-9AF7-4323-A8C9-DCFB1EA9ECF8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69309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828" b="483"/>
          <a:stretch/>
        </p:blipFill>
        <p:spPr bwMode="auto">
          <a:xfrm>
            <a:off x="-1200" y="-1"/>
            <a:ext cx="12193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B6911F1B-3AC3-4ABF-ABB1-F0100F91D55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2795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C85DC5A-37EE-4C40-A31F-27139B40F3A3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3000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t="714" b="3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64968DA-D211-46A4-8075-8C9383F8CC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3895DE6-7948-4E80-A557-AB21DC17630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16867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BA74EE-1BA3-4895-A5D2-64B1E8E7F6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844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A09E10-170F-4155-A3FD-6E245A2D17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9864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5AB8A6-31DF-4D12-BDDD-85AA79E1F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730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AF3568C-A856-4C22-9290-890FA2F523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3387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ljus bild">
    <p:bg>
      <p:bgPr>
        <a:solidFill>
          <a:srgbClr val="00ADB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55EB1-40EA-4333-A5B8-5F76C366DD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800" b="1">
                <a:effectLst>
                  <a:outerShdw blurRad="558800" dist="50800" dir="5400000" algn="tl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5DCB75F-F8F9-478C-A12E-320A32C68211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399721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 dirty="0"/>
              <a:t>Klicka här för att lägga till större text eller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404C47-BD6D-42F6-9A2F-8075F48D10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E275C34-2FFB-40FD-9662-32DB3AFF5F8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164744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0C18B7AA-70C0-4E97-AF69-0847B1E9184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39763" y="1808163"/>
            <a:ext cx="7764461" cy="4160838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sv-SE" dirty="0"/>
              <a:t>Diagram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142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för att lägga till rubrik</a:t>
            </a:r>
          </a:p>
        </p:txBody>
      </p:sp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474C87EF-BADA-4697-890E-5F1C31233CF2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56003" y="1668315"/>
            <a:ext cx="505205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9F13C966-A51D-478E-B930-E7268FB0E0DA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988414" y="1668316"/>
            <a:ext cx="5076934" cy="36845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109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 dirty="0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Telefon: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4F950A-3DF1-435B-A04C-D5EA316E9E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96459" y="5951832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9213FD1-3E18-4067-8D54-EF13F8E4415D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 utöver bilden i bildplatshållaren,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52147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522949" y="2615756"/>
            <a:ext cx="5146101" cy="162648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2E96C2D-C8F6-45AD-B0DF-DEF2ED32D6EC}"/>
              </a:ext>
            </a:extLst>
          </p:cNvPr>
          <p:cNvSpPr txBox="1"/>
          <p:nvPr userDrawn="1"/>
        </p:nvSpPr>
        <p:spPr>
          <a:xfrm>
            <a:off x="0" y="-422129"/>
            <a:ext cx="121932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byta färg, högerklicka på sidan, välj ”Formatera bakgrund”, välj ”Hel fyllning”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281324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,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321DD-D9B2-4EAE-AF79-0962788E7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1" y="2437430"/>
            <a:ext cx="10212693" cy="1325563"/>
          </a:xfrm>
        </p:spPr>
        <p:txBody>
          <a:bodyPr anchor="b"/>
          <a:lstStyle>
            <a:lvl1pPr>
              <a:defRPr lang="en-GB" sz="4800" kern="1200" cap="all" baseline="0" dirty="0" smtClean="0">
                <a:solidFill>
                  <a:schemeClr val="bg1"/>
                </a:solidFill>
                <a:effectLst>
                  <a:outerShdw blurRad="431800" sx="102000" sy="102000" algn="ctr" rotWithShape="0">
                    <a:prstClr val="black">
                      <a:alpha val="60000"/>
                    </a:prstClr>
                  </a:outerShdw>
                  <a:reflection stA="45000" endPos="0" dist="508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Redigera text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3A2A7EE-308B-4807-8CF2-EFEBBEE1D2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>
            <a:noAutofit/>
          </a:bodyPr>
          <a:lstStyle>
            <a:lvl1pPr marL="0" indent="0">
              <a:buNone/>
              <a:defRPr lang="sv-SE" sz="2800" b="0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F8826437-AE9A-4317-B696-807004AC24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19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,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 Plats för bild. Infogas via bildknappen uppe till vänster i menyn.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84A01CD-0C33-445B-B8F4-5027F00794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605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halv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61A0864-2A98-40C1-BEA0-0641453C6A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2">
            <a:extLst>
              <a:ext uri="{FF2B5EF4-FFF2-40B4-BE49-F238E27FC236}">
                <a16:creationId xmlns:a16="http://schemas.microsoft.com/office/drawing/2014/main" id="{EBF67286-20BC-4ED7-89AF-4F16CB3399AB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44001" y="347761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FD07510-F66D-4F85-B578-7524CAAC4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9CABC5E-6DCC-42D4-B6BB-3C7398A9A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1185B14C-4A26-4D84-9CB1-709FD5CD67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763" y="1993900"/>
            <a:ext cx="5233470" cy="3975100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600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664829BD-244B-4098-B11D-59EC94F36A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81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050" y="882652"/>
            <a:ext cx="4809950" cy="597916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C347EDAC-96C1-4197-BCC9-2DC4DED34E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059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51623D96-0BE0-4BC8-B64F-4CA833173F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614675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721BD96D-FBDD-45F8-B372-357AE1E91F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26642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EFCFC41-F510-45CA-9DBA-43D67F346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90894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DD2CC6-E79F-4223-A01A-FEE33DF31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797104-044F-41BF-94DC-B093FBCD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086CE881-5E47-42CC-8381-53E1A0DC9F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9B18BC9E-33B4-4996-A41D-E303B37E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47819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9018B2D-11A5-492E-84E0-7C67D3A37BA9" descr="9C21B0ED-DAB9-4172-B8E6-EB775F9B5DE1@chimney">
            <a:extLst>
              <a:ext uri="{FF2B5EF4-FFF2-40B4-BE49-F238E27FC236}">
                <a16:creationId xmlns:a16="http://schemas.microsoft.com/office/drawing/2014/main" id="{A6FFD144-2D09-4A46-A82D-871EFBEE9B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6" y="0"/>
            <a:ext cx="12209246" cy="68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69855DE3-7E22-4ABF-A5FA-955883CFC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7CCD8F0C-D47B-4D33-A65C-93947E97F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E2234836-560C-4E90-B2DD-BA97CC41DA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45240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F8B1830C-9F61-4CBC-8552-0ED32F0B0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DFEF7BFE-63E7-4169-B7D5-F77EE2BD03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0D44B3E-2230-4E61-9087-BC24BA6C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02198346-753B-4BCB-85CE-9B5714F23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21684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Y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07EDF14-5A12-41FE-B7BA-5D61B34D2AE4" descr="6FF47256-95D4-4042-A516-8C0DC43CD4CD@chimney">
            <a:extLst>
              <a:ext uri="{FF2B5EF4-FFF2-40B4-BE49-F238E27FC236}">
                <a16:creationId xmlns:a16="http://schemas.microsoft.com/office/drawing/2014/main" id="{36A1D54F-1C19-4517-B99A-C5775151ED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57531"/>
            <a:ext cx="12325350" cy="694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8BF8537A-4E77-4766-A1DC-8BB66CFD6A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7CDB11F-3996-4954-9D63-C2CB5FE1B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811892E-62C6-418B-BFE5-8E47F014E3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4" y="1808163"/>
            <a:ext cx="7764461" cy="4160838"/>
          </a:xfrm>
        </p:spPr>
        <p:txBody>
          <a:bodyPr/>
          <a:lstStyle>
            <a:lvl1pPr marL="180000" indent="-180000">
              <a:defRPr sz="2000">
                <a:solidFill>
                  <a:schemeClr val="bg1"/>
                </a:solidFill>
              </a:defRPr>
            </a:lvl1pPr>
            <a:lvl2pPr marL="360000" indent="-228600">
              <a:buFont typeface="Gill Sans MT Pro Light" panose="020B0302020104020203" pitchFamily="34" charset="0"/>
              <a:buChar char="­"/>
              <a:defRPr sz="1800">
                <a:solidFill>
                  <a:schemeClr val="bg1"/>
                </a:solidFill>
              </a:defRPr>
            </a:lvl2pPr>
            <a:lvl3pPr marL="540000" indent="-228600">
              <a:buFont typeface="Gill Sans MT Pro Light" panose="020B0302020104020203" pitchFamily="34" charset="0"/>
              <a:buChar char="­"/>
              <a:defRPr sz="1600">
                <a:solidFill>
                  <a:schemeClr val="bg1"/>
                </a:solidFill>
              </a:defRPr>
            </a:lvl3pPr>
            <a:lvl4pPr marL="72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4pPr>
            <a:lvl5pPr marL="900000" indent="-228600">
              <a:buFont typeface="Gill Sans MT Pro Light" panose="020B0302020104020203" pitchFamily="34" charset="0"/>
              <a:buChar char="­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0502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rubrik, text hel bild">
    <p:bg>
      <p:bgPr>
        <a:solidFill>
          <a:srgbClr val="00AD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bg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43936A-4F2C-48F4-89F0-FBD8E64A27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0" y="5951832"/>
            <a:ext cx="2026674" cy="640267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7F2A22A5-5B16-450C-BFBE-06E87CEF9C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068" y="2710340"/>
            <a:ext cx="5795514" cy="2921358"/>
          </a:xfrm>
        </p:spPr>
        <p:txBody>
          <a:bodyPr anchor="b" anchorCtr="0"/>
          <a:lstStyle>
            <a:lvl1pPr marL="180000" indent="-180000">
              <a:defRPr sz="2400">
                <a:solidFill>
                  <a:schemeClr val="bg1"/>
                </a:solidFill>
                <a:effectLst>
                  <a:outerShdw blurRad="558800" dist="50800" dir="540000" algn="tl">
                    <a:srgbClr val="000000">
                      <a:alpha val="60000"/>
                    </a:srgbClr>
                  </a:outerShdw>
                </a:effectLst>
              </a:defRPr>
            </a:lvl1pPr>
            <a:lvl2pPr marL="360000">
              <a:buFont typeface="Gill Sans MT" panose="020B0502020104020203" pitchFamily="34" charset="0"/>
              <a:buChar char="­"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6C36CA1-C28D-49E6-8695-1FD99CD8492F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För att infoga en bild från Nackas </a:t>
            </a:r>
            <a:r>
              <a:rPr lang="sv-SE" sz="1400" dirty="0" err="1"/>
              <a:t>bildbank</a:t>
            </a:r>
            <a:r>
              <a:rPr lang="sv-SE" sz="1400" dirty="0"/>
              <a:t>, klicka på knappen ”Bildbibliotek” i menyn. </a:t>
            </a:r>
            <a:br>
              <a:rPr lang="sv-SE" sz="1400" dirty="0"/>
            </a:br>
            <a:r>
              <a:rPr lang="sv-SE" sz="1400" dirty="0"/>
              <a:t>För att infoga en bild från fil, högerklicka på sidan, välj ”Formatera bakgrund”, ”Bild eller strukturfyllning” och infoga.</a:t>
            </a:r>
          </a:p>
        </p:txBody>
      </p:sp>
    </p:spTree>
    <p:extLst>
      <p:ext uri="{BB962C8B-B14F-4D97-AF65-F5344CB8AC3E}">
        <p14:creationId xmlns:p14="http://schemas.microsoft.com/office/powerpoint/2010/main" val="41649458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D67BC8D-5DA5-4E79-BC06-B11865747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2">
            <a:extLst>
              <a:ext uri="{FF2B5EF4-FFF2-40B4-BE49-F238E27FC236}">
                <a16:creationId xmlns:a16="http://schemas.microsoft.com/office/drawing/2014/main" id="{59935704-DD69-45C8-93D6-70C51DB0912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065E4CF-9FA7-4B21-A6DB-B73B00192A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4435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50212A9E-C464-42DE-825E-5F023B24A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6048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B7266A3-AE9B-4E41-8602-A62536078EE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0194" y="-238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bild 2">
            <a:extLst>
              <a:ext uri="{FF2B5EF4-FFF2-40B4-BE49-F238E27FC236}">
                <a16:creationId xmlns:a16="http://schemas.microsoft.com/office/drawing/2014/main" id="{4557595D-B44E-423B-B53D-C5F7E283805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44001" y="3479991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433BD1FA-ABD8-4829-8258-695C1D5DAB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1296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coll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2">
            <a:extLst>
              <a:ext uri="{FF2B5EF4-FFF2-40B4-BE49-F238E27FC236}">
                <a16:creationId xmlns:a16="http://schemas.microsoft.com/office/drawing/2014/main" id="{029A61F7-5DB6-4394-9D77-1AD82E0FC4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51144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2">
            <a:extLst>
              <a:ext uri="{FF2B5EF4-FFF2-40B4-BE49-F238E27FC236}">
                <a16:creationId xmlns:a16="http://schemas.microsoft.com/office/drawing/2014/main" id="{D59F388B-B781-43C5-8930-9169432CCE7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1144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2">
            <a:extLst>
              <a:ext uri="{FF2B5EF4-FFF2-40B4-BE49-F238E27FC236}">
                <a16:creationId xmlns:a16="http://schemas.microsoft.com/office/drawing/2014/main" id="{7424A79F-1B59-4EC6-9F01-F1065E75C5F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" y="0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5B71CF3F-4A3E-473B-8B31-F97164CD0D8F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1" y="3482372"/>
            <a:ext cx="6048000" cy="3384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6C61011-8EF7-4F20-B60B-3DE7DF16D6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96464" y="5946776"/>
            <a:ext cx="2026674" cy="6588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0" name="Platshållare för text 10">
            <a:extLst>
              <a:ext uri="{FF2B5EF4-FFF2-40B4-BE49-F238E27FC236}">
                <a16:creationId xmlns:a16="http://schemas.microsoft.com/office/drawing/2014/main" id="{FCA95EA6-EBA2-4B89-9F1A-5D25CFA56D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63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, kort text/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C3A069D7-A832-4F5A-9DE9-18BD6C778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792" y="500400"/>
            <a:ext cx="5025187" cy="1777712"/>
          </a:xfrm>
        </p:spPr>
        <p:txBody>
          <a:bodyPr>
            <a:normAutofit/>
          </a:bodyPr>
          <a:lstStyle>
            <a:lvl1pPr>
              <a:defRPr lang="en-GB" sz="2800" b="1" kern="1200" cap="none" baseline="0" dirty="0">
                <a:solidFill>
                  <a:schemeClr val="bg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/>
              <a:t>Klicka här för att lägga till större text eller citat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7CCA1380-98DD-4682-924F-9763C5A89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8571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t diagram m rub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DE89D1-7BB3-41A9-87A8-7B04E92C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232913"/>
            <a:ext cx="9878590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7" name="Platshållare för innehåll 3">
            <a:extLst>
              <a:ext uri="{FF2B5EF4-FFF2-40B4-BE49-F238E27FC236}">
                <a16:creationId xmlns:a16="http://schemas.microsoft.com/office/drawing/2014/main" id="{1AA353D9-3D1E-4354-958F-7F322B7A457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9763" y="1109662"/>
            <a:ext cx="7970836" cy="4989511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63BE0F51-55C6-4DD4-BD4A-13588BB8E3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606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iagram m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ED9EF822-6A7B-4AB4-BF58-7A5EB718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003" y="706644"/>
            <a:ext cx="4295954" cy="694260"/>
          </a:xfrm>
        </p:spPr>
        <p:txBody>
          <a:bodyPr anchor="b">
            <a:normAutofit/>
          </a:bodyPr>
          <a:lstStyle>
            <a:lvl1pPr>
              <a:defRPr lang="en-GB" sz="2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E0F6F0-AAB2-41C2-BCC7-8C271E8B98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988414" y="706644"/>
            <a:ext cx="4295954" cy="69426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för att lägga till 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F390A6-276A-436C-9124-DA35C2985E3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6003" y="1668317"/>
            <a:ext cx="505205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Diagram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FC2A89-1B93-4FDA-A336-1F6BDCBD964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988414" y="1668317"/>
            <a:ext cx="5076934" cy="3684588"/>
          </a:xfrm>
        </p:spPr>
        <p:txBody>
          <a:bodyPr/>
          <a:lstStyle>
            <a:lvl1pPr marL="0" indent="0">
              <a:buNone/>
              <a:defRPr sz="1600"/>
            </a:lvl1pPr>
            <a:lvl2pPr marL="671400" indent="0">
              <a:buNone/>
              <a:defRPr/>
            </a:lvl2pPr>
            <a:lvl3pPr marL="1031400" indent="0">
              <a:buNone/>
              <a:defRPr/>
            </a:lvl3pPr>
            <a:lvl4pPr marL="13914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/>
              <a:t>Diagram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16381CF-2E64-4AD5-AEBB-70396CA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84E61B-4EE4-4BE4-9DD2-5ED8D14F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50FC205-9444-4A85-9F1F-C0EA6B54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2507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vart rubrik, text hel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D34343EF-5E8C-4D2A-8505-64504A58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sv-SE" sz="4200" kern="1200" dirty="0">
                <a:solidFill>
                  <a:schemeClr val="tx1"/>
                </a:solidFill>
                <a:effectLst>
                  <a:outerShdw blurRad="4445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88BEADAC-DFB0-4445-A9DE-58F9281C4A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068" y="4210049"/>
            <a:ext cx="5795514" cy="1847851"/>
          </a:xfrm>
        </p:spPr>
        <p:txBody>
          <a:bodyPr>
            <a:noAutofit/>
          </a:bodyPr>
          <a:lstStyle>
            <a:lvl1pPr marL="0" indent="0">
              <a:buNone/>
              <a:defRPr lang="sv-SE" sz="2800" b="1" kern="1200" dirty="0">
                <a:solidFill>
                  <a:schemeClr val="tx1"/>
                </a:solidFill>
                <a:effectLst>
                  <a:outerShdw blurRad="558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C103F37-C7EE-4C5F-B615-C0FAEDC1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2F32E4-C181-4548-BFAA-60025A2C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9C542C-138F-4799-BF0D-52903AC9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FE46B08-D3FF-4DE6-A0A7-7EE395A6E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48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AD35-74B5-49ED-BA49-6EA188AD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57BFD-3FFE-4072-8EC0-B348A160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25464D-E3DF-49D1-A5FB-E1F2D79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52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98786BA4-903B-479F-9D70-DE3764B690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9650" y="666251"/>
            <a:ext cx="7372350" cy="619175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672A561D-DAC6-4902-9B6A-06B7CFA2C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949" y="666750"/>
            <a:ext cx="4000501" cy="365125"/>
          </a:xfrm>
        </p:spPr>
        <p:txBody>
          <a:bodyPr anchor="ctr"/>
          <a:lstStyle>
            <a:lvl1pPr>
              <a:defRPr sz="2000" b="1"/>
            </a:lvl1pPr>
          </a:lstStyle>
          <a:p>
            <a:r>
              <a:rPr lang="sv-SE"/>
              <a:t>Förnamn Efternamn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DE1D47-7EC0-4963-940D-4E4F709C70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6948" y="1079399"/>
            <a:ext cx="4000499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Mail: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109FDD4-BABA-47BF-997B-3FFFA1E1E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6949" y="1565073"/>
            <a:ext cx="4000500" cy="4381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sv-SE"/>
              <a:t>Telefon: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A2AFE334-1578-4E1D-9442-E0BEB7778A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346" y="666749"/>
            <a:ext cx="1332000" cy="1980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4CE2CA9-E51D-484D-9B4A-B9CD481601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96461" y="5951831"/>
            <a:ext cx="2026674" cy="640267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3902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si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8C93E5-7595-473E-9DBB-3799E27C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1D74C4-B564-431C-AD3B-A7E715A4C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06D967-945C-40B2-8BBB-D8CBCC5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1F4C3BD-E6E1-4D1F-B30A-8284B67E8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1795" y="2615756"/>
            <a:ext cx="5148410" cy="162648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C1EC763-9D1F-4AB2-8F08-F8DC1B96B3F2}"/>
              </a:ext>
            </a:extLst>
          </p:cNvPr>
          <p:cNvSpPr/>
          <p:nvPr userDrawn="1"/>
        </p:nvSpPr>
        <p:spPr>
          <a:xfrm>
            <a:off x="-92466" y="-226622"/>
            <a:ext cx="12192000" cy="20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800"/>
              </a:lnSpc>
            </a:pPr>
            <a:r>
              <a:rPr lang="sv-SE" sz="1050">
                <a:latin typeface="+mn-lt"/>
              </a:rPr>
              <a:t>För att byta färg, Högerklicka på sidan, välj [Formatera bakgrund], välj [Hel fyllning], och välj den färg du vill ska fylla sidan.</a:t>
            </a:r>
          </a:p>
        </p:txBody>
      </p:sp>
    </p:spTree>
    <p:extLst>
      <p:ext uri="{BB962C8B-B14F-4D97-AF65-F5344CB8AC3E}">
        <p14:creationId xmlns:p14="http://schemas.microsoft.com/office/powerpoint/2010/main" val="81476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91C0B8D-FD03-4137-959C-C2131EBF1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18"/>
          <a:stretch/>
        </p:blipFill>
        <p:spPr>
          <a:xfrm>
            <a:off x="8234305" y="882652"/>
            <a:ext cx="3957695" cy="597916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3EF8181-DAE5-463D-B620-21E8981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333F44D-3889-49A2-9A5C-FD01C1C54A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A94EBC-08A0-4F04-9DBD-6CA838CAE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4C6D7BA-915D-42FE-B952-FDE6EBCF961E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88860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3F831D6-7135-4A24-99C1-F0DF17C94649" descr="619662A7-C6E3-493E-AB4D-8A0EB9BEFD5A@chimney">
            <a:extLst>
              <a:ext uri="{FF2B5EF4-FFF2-40B4-BE49-F238E27FC236}">
                <a16:creationId xmlns:a16="http://schemas.microsoft.com/office/drawing/2014/main" id="{446C5C2E-84C1-468B-8495-1E19C6F13A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0"/>
            <a:ext cx="12167678" cy="685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F2A74945-F6A6-4723-B1C7-CE05F816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8ECBB630-7E87-4289-BDA6-AA0F8039F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10D00ED-BF2A-4CFC-AE60-E8B527FC7C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0088F07-221B-4592-BD24-D62E4EC00BD0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046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84AF43B1-71B2-46E5-8479-C58CF8859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80401" y="128816"/>
            <a:ext cx="3911600" cy="6767574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id="{7E10A433-C73D-4180-B2D7-A447536AD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76D419E-A1E4-4A0E-ACDF-6D9A7AF140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AF80ED9-5EF2-4185-85F6-4C76B974C6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59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EF107E-4AC8-4982-8F56-2345429F6954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395293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text BA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E1BA274E-400F-48D9-BE85-ACCA230B7773" descr="F17F010F-174D-444B-877B-4423E8E1FE16@chimney">
            <a:extLst>
              <a:ext uri="{FF2B5EF4-FFF2-40B4-BE49-F238E27FC236}">
                <a16:creationId xmlns:a16="http://schemas.microsoft.com/office/drawing/2014/main" id="{7325C485-7F01-48BD-BFF5-F5F2B0EA6D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b="3149"/>
          <a:stretch/>
        </p:blipFill>
        <p:spPr bwMode="auto">
          <a:xfrm>
            <a:off x="0" y="-21325"/>
            <a:ext cx="12192000" cy="68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0E48540C-BA5D-4262-A617-0AD368E2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113347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F08F9570-B0D6-45BC-BF45-A7F11871F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3"/>
            <a:ext cx="7764462" cy="4160837"/>
          </a:xfrm>
        </p:spPr>
        <p:txBody>
          <a:bodyPr/>
          <a:lstStyle>
            <a:lvl1pPr marL="180000" indent="-180000">
              <a:defRPr sz="2000"/>
            </a:lvl1pPr>
            <a:lvl2pPr marL="360000" indent="-228600">
              <a:buFont typeface="Gill Sans MT Pro Light" panose="020B0302020104020203" pitchFamily="34" charset="0"/>
              <a:buChar char="­"/>
              <a:defRPr sz="1800"/>
            </a:lvl2pPr>
            <a:lvl3pPr marL="540000" indent="-228600">
              <a:buFont typeface="Gill Sans MT Pro Light" panose="020B0302020104020203" pitchFamily="34" charset="0"/>
              <a:buChar char="­"/>
              <a:defRPr sz="1600"/>
            </a:lvl3pPr>
            <a:lvl4pPr marL="720000" indent="-228600">
              <a:buFont typeface="Gill Sans MT Pro Light" panose="020B0302020104020203" pitchFamily="34" charset="0"/>
              <a:buChar char="­"/>
              <a:defRPr sz="1400"/>
            </a:lvl4pPr>
            <a:lvl5pPr marL="900000" indent="-228600">
              <a:buFont typeface="Gill Sans MT Pro Light" panose="020B0302020104020203" pitchFamily="34" charset="0"/>
              <a:buChar char="­"/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4F6394-DC65-4FD8-901C-60446539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sv-SE" dirty="0"/>
              <a:t>20xx-xx-xx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508B29-8050-4075-B985-55907814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1F019-F576-4BF4-8A25-29E86D5B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4DB4950-D2E7-4B1F-BC4A-EE048054108A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C6CE631-EEED-4565-80DB-87DF643C31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96460" y="5951833"/>
            <a:ext cx="2026674" cy="640267"/>
          </a:xfr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B85C3D4-67AE-425C-98E8-B09F508AB1D6}"/>
              </a:ext>
            </a:extLst>
          </p:cNvPr>
          <p:cNvSpPr txBox="1"/>
          <p:nvPr userDrawn="1"/>
        </p:nvSpPr>
        <p:spPr>
          <a:xfrm>
            <a:off x="0" y="-639762"/>
            <a:ext cx="1219320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rtlCol="0">
            <a:spAutoFit/>
          </a:bodyPr>
          <a:lstStyle/>
          <a:p>
            <a:r>
              <a:rPr lang="sv-SE" sz="1400" dirty="0"/>
              <a:t>På denna sida får INTE bilder infogas, molnet är enda dekoren. Vill du infoga bild, använd då en annan typ av mallsida. </a:t>
            </a:r>
          </a:p>
          <a:p>
            <a:r>
              <a:rPr lang="sv-SE" sz="1400" dirty="0"/>
              <a:t>Se till att anpassa textmängden till textplatshållaren så den inte går ut över molnet för bästa läsbarhet.</a:t>
            </a:r>
          </a:p>
        </p:txBody>
      </p:sp>
    </p:spTree>
    <p:extLst>
      <p:ext uri="{BB962C8B-B14F-4D97-AF65-F5344CB8AC3E}">
        <p14:creationId xmlns:p14="http://schemas.microsoft.com/office/powerpoint/2010/main" val="201321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image" Target="../media/image19.wmf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 dirty="0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9795729" y="5955824"/>
            <a:ext cx="2012116" cy="6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1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6" r:id="rId2"/>
    <p:sldLayoutId id="2147483689" r:id="rId3"/>
    <p:sldLayoutId id="2147483650" r:id="rId4"/>
    <p:sldLayoutId id="2147483690" r:id="rId5"/>
    <p:sldLayoutId id="2147483665" r:id="rId6"/>
    <p:sldLayoutId id="2147483683" r:id="rId7"/>
    <p:sldLayoutId id="2147483666" r:id="rId8"/>
    <p:sldLayoutId id="2147483684" r:id="rId9"/>
    <p:sldLayoutId id="2147483692" r:id="rId10"/>
    <p:sldLayoutId id="2147483693" r:id="rId11"/>
    <p:sldLayoutId id="2147483694" r:id="rId12"/>
    <p:sldLayoutId id="2147483688" r:id="rId13"/>
    <p:sldLayoutId id="2147483667" r:id="rId14"/>
    <p:sldLayoutId id="2147483681" r:id="rId15"/>
    <p:sldLayoutId id="2147483668" r:id="rId16"/>
    <p:sldLayoutId id="2147483682" r:id="rId17"/>
    <p:sldLayoutId id="2147483695" r:id="rId18"/>
    <p:sldLayoutId id="2147483696" r:id="rId19"/>
    <p:sldLayoutId id="2147483663" r:id="rId20"/>
    <p:sldLayoutId id="2147483657" r:id="rId21"/>
    <p:sldLayoutId id="2147483664" r:id="rId22"/>
    <p:sldLayoutId id="2147483687" r:id="rId23"/>
    <p:sldLayoutId id="2147483662" r:id="rId24"/>
    <p:sldLayoutId id="2147483691" r:id="rId25"/>
    <p:sldLayoutId id="2147483672" r:id="rId26"/>
    <p:sldLayoutId id="2147483676" r:id="rId27"/>
    <p:sldLayoutId id="2147483649" r:id="rId2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 userDrawn="1">
          <p15:clr>
            <a:srgbClr val="F26B43"/>
          </p15:clr>
        </p15:guide>
        <p15:guide id="2" pos="7439" userDrawn="1">
          <p15:clr>
            <a:srgbClr val="F26B43"/>
          </p15:clr>
        </p15:guide>
        <p15:guide id="3" orient="horz" pos="4087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orient="horz" pos="314" userDrawn="1">
          <p15:clr>
            <a:srgbClr val="F26B43"/>
          </p15:clr>
        </p15:guide>
        <p15:guide id="6" orient="horz" pos="3811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6171" userDrawn="1">
          <p15:clr>
            <a:srgbClr val="F26B43"/>
          </p15:clr>
        </p15:guide>
        <p15:guide id="9" pos="4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512EBFF-0A5E-42EA-92A6-B3F7CE2A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10714007" cy="113347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/>
              <a:t>KLICKA FÖR ATT ÄNDRA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9BA34E-B4BF-4408-8F7B-DF53C1325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793" y="1808163"/>
            <a:ext cx="10714007" cy="41476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1C3A22-1EA6-4603-B419-F7A469937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793" y="6356350"/>
            <a:ext cx="2941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20xx-xx-xx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4971C2-088F-43EC-A7C4-7B2DDF36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sv-SE"/>
              <a:t>Sidfot om man väljer att infoga en sådan i sin presentation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64CD66-6F9F-486E-843C-7E61E4953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73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24DB4950-D2E7-4B1F-BC4A-EE048054108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08A0FB-003D-4442-B66D-5B415FAC1E2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29" y="5955824"/>
            <a:ext cx="2012116" cy="6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9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2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6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268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520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pos="7439">
          <p15:clr>
            <a:srgbClr val="F26B43"/>
          </p15:clr>
        </p15:guide>
        <p15:guide id="3" orient="horz" pos="4087">
          <p15:clr>
            <a:srgbClr val="F26B43"/>
          </p15:clr>
        </p15:guide>
        <p15:guide id="4" orient="horz" pos="1139">
          <p15:clr>
            <a:srgbClr val="F26B43"/>
          </p15:clr>
        </p15:guide>
        <p15:guide id="5" orient="horz" pos="314">
          <p15:clr>
            <a:srgbClr val="F26B43"/>
          </p15:clr>
        </p15:guide>
        <p15:guide id="6" orient="horz" pos="3811">
          <p15:clr>
            <a:srgbClr val="F26B43"/>
          </p15:clr>
        </p15:guide>
        <p15:guide id="7" orient="horz" pos="3748">
          <p15:clr>
            <a:srgbClr val="F26B43"/>
          </p15:clr>
        </p15:guide>
        <p15:guide id="8" pos="6171">
          <p15:clr>
            <a:srgbClr val="F26B43"/>
          </p15:clr>
        </p15:guide>
        <p15:guide id="9" pos="4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8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7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6.png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Nacka kommuns inköpsprocess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F12BFB-C1B2-49EE-AEBF-136FA18685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792" y="3817333"/>
            <a:ext cx="10212693" cy="919767"/>
          </a:xfrm>
        </p:spPr>
        <p:txBody>
          <a:bodyPr/>
          <a:lstStyle/>
          <a:p>
            <a:r>
              <a:rPr lang="sv-SE" sz="4800" dirty="0"/>
              <a:t>Uppföljningsprocessen</a:t>
            </a:r>
            <a:endParaRPr lang="sv-SE" dirty="0"/>
          </a:p>
          <a:p>
            <a:r>
              <a:rPr lang="sv-SE" dirty="0"/>
              <a:t>2023.04.26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1241ED-460F-4AA9-8FC9-08BE6A35D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483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BFAD97E5-4F32-0F55-303D-E6A3CBAA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793" y="2186170"/>
            <a:ext cx="5610121" cy="315569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F1EC5C-B1FF-C180-46AB-20468E68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264" y="2868444"/>
            <a:ext cx="5356489" cy="301302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531A5A5-44FD-8954-A72E-368C86E6B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890" y="3429000"/>
            <a:ext cx="5370707" cy="3021023"/>
          </a:xfrm>
          <a:prstGeom prst="rect">
            <a:avLst/>
          </a:prstGeom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A1BE37DB-355C-4971-3334-74284A69B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Leverantörsuppföljning inom fastighetsområdet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266D692-8568-492F-FA27-64EC6CA86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808164"/>
            <a:ext cx="3761730" cy="3867080"/>
          </a:xfrm>
        </p:spPr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Årshjul</a:t>
            </a:r>
            <a:r>
              <a:rPr lang="sv-SE" dirty="0"/>
              <a:t>”</a:t>
            </a:r>
          </a:p>
          <a:p>
            <a:r>
              <a:rPr lang="sv-SE" dirty="0"/>
              <a:t>Deltagare</a:t>
            </a:r>
          </a:p>
          <a:p>
            <a:r>
              <a:rPr lang="sv-SE" dirty="0"/>
              <a:t>Samma agenda på alla möten</a:t>
            </a:r>
          </a:p>
          <a:p>
            <a:pPr lvl="1"/>
            <a:r>
              <a:rPr lang="sv-SE" dirty="0"/>
              <a:t>Nyckeltal </a:t>
            </a:r>
          </a:p>
          <a:p>
            <a:pPr lvl="1"/>
            <a:r>
              <a:rPr lang="sv-SE" dirty="0"/>
              <a:t>Leverantörens bild av marknaden</a:t>
            </a:r>
          </a:p>
          <a:p>
            <a:pPr lvl="1"/>
            <a:r>
              <a:rPr lang="sv-SE" dirty="0"/>
              <a:t>Aktiviteter</a:t>
            </a:r>
          </a:p>
          <a:p>
            <a:r>
              <a:rPr lang="sv-SE" dirty="0" err="1"/>
              <a:t>Spenddata</a:t>
            </a:r>
            <a:endParaRPr lang="sv-SE" dirty="0"/>
          </a:p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A0AF7A0-FAA8-1FC8-89AE-160762D93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64EFD03-AEA9-5C02-5678-E8A8B66C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402" y="3831352"/>
            <a:ext cx="5370708" cy="302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D3AECC1-1B6F-42F4-8D59-D6CFD55C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Status Nyckeltal summering – </a:t>
            </a:r>
            <a:br>
              <a:rPr lang="sv-SE" sz="3200" dirty="0"/>
            </a:br>
            <a:r>
              <a:rPr lang="sv-SE" sz="3200" dirty="0" err="1"/>
              <a:t>JUli</a:t>
            </a:r>
            <a:r>
              <a:rPr lang="sv-SE" sz="3200" dirty="0"/>
              <a:t>-december 2022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9C3CA71-C634-4F8F-CB93-3CBCACB9D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E78B10A-B836-49EB-8718-AD95DE609512}"/>
              </a:ext>
            </a:extLst>
          </p:cNvPr>
          <p:cNvGraphicFramePr>
            <a:graphicFrameLocks noGrp="1"/>
          </p:cNvGraphicFramePr>
          <p:nvPr/>
        </p:nvGraphicFramePr>
        <p:xfrm>
          <a:off x="342384" y="1885071"/>
          <a:ext cx="11283153" cy="2347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1065">
                  <a:extLst>
                    <a:ext uri="{9D8B030D-6E8A-4147-A177-3AD203B41FA5}">
                      <a16:colId xmlns:a16="http://schemas.microsoft.com/office/drawing/2014/main" val="499596379"/>
                    </a:ext>
                  </a:extLst>
                </a:gridCol>
                <a:gridCol w="1369666">
                  <a:extLst>
                    <a:ext uri="{9D8B030D-6E8A-4147-A177-3AD203B41FA5}">
                      <a16:colId xmlns:a16="http://schemas.microsoft.com/office/drawing/2014/main" val="3977609177"/>
                    </a:ext>
                  </a:extLst>
                </a:gridCol>
                <a:gridCol w="5009590">
                  <a:extLst>
                    <a:ext uri="{9D8B030D-6E8A-4147-A177-3AD203B41FA5}">
                      <a16:colId xmlns:a16="http://schemas.microsoft.com/office/drawing/2014/main" val="3229205515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3612521406"/>
                    </a:ext>
                  </a:extLst>
                </a:gridCol>
                <a:gridCol w="581025">
                  <a:extLst>
                    <a:ext uri="{9D8B030D-6E8A-4147-A177-3AD203B41FA5}">
                      <a16:colId xmlns:a16="http://schemas.microsoft.com/office/drawing/2014/main" val="351612924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184336338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726055437"/>
                    </a:ext>
                  </a:extLst>
                </a:gridCol>
                <a:gridCol w="612469">
                  <a:extLst>
                    <a:ext uri="{9D8B030D-6E8A-4147-A177-3AD203B41FA5}">
                      <a16:colId xmlns:a16="http://schemas.microsoft.com/office/drawing/2014/main" val="290248421"/>
                    </a:ext>
                  </a:extLst>
                </a:gridCol>
                <a:gridCol w="657188">
                  <a:extLst>
                    <a:ext uri="{9D8B030D-6E8A-4147-A177-3AD203B41FA5}">
                      <a16:colId xmlns:a16="http://schemas.microsoft.com/office/drawing/2014/main" val="1071348676"/>
                    </a:ext>
                  </a:extLst>
                </a:gridCol>
              </a:tblGrid>
              <a:tr h="42508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effectLst/>
                        </a:rPr>
                        <a:t>#</a:t>
                      </a:r>
                      <a:endParaRPr lang="sv-SE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Nyckeltal</a:t>
                      </a:r>
                      <a:endParaRPr lang="sv-SE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</a:rPr>
                        <a:t>Förklaring</a:t>
                      </a:r>
                      <a:endParaRPr lang="sv-SE" sz="1400" b="1" i="0" u="none" strike="noStrike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 2022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 2022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 2021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 2021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 2020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 2020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82172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1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Nöjd kundindex</a:t>
                      </a:r>
                      <a:endParaRPr lang="sv-SE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Sammanvägd bedömning 1-5.</a:t>
                      </a:r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038408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2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Leverantörsindex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Samlad bedömning av leverantörens betyg på beställaren. Bedömning  1-5.</a:t>
                      </a:r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9138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3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Offertkvalité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Rätt uppställd offert enligt avtal, rätt pris, rimlig totalkostnad. Bedöms 1-5.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4839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4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Fakturakvalité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Rätt fakturerat timpris enligt avtal, materialspec bifogad faktura. Bedöms 1-5.</a:t>
                      </a:r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3369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5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E-handel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Introduceras senare, mäts ej just nu.</a:t>
                      </a:r>
                      <a:endParaRPr lang="sv-S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95466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Nyckeltal 6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u="none" strike="noStrike">
                          <a:solidFill>
                            <a:schemeClr val="tx1"/>
                          </a:solidFill>
                          <a:effectLst/>
                        </a:rPr>
                        <a:t>Ekonomisk stabilitet</a:t>
                      </a:r>
                      <a:endParaRPr lang="sv-SE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Mäts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som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riskklass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i UC.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Bedöms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1-5.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(UC)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(UC)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(UC)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(UC)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(UC)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(BC)</a:t>
                      </a:r>
                    </a:p>
                  </a:txBody>
                  <a:tcPr marL="0" marR="0" marT="0" marB="0" anchor="b">
                    <a:solidFill>
                      <a:srgbClr val="E7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921175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9F5E5D77-DE42-4813-930E-118BEC5FBBFD}"/>
              </a:ext>
            </a:extLst>
          </p:cNvPr>
          <p:cNvSpPr/>
          <p:nvPr/>
        </p:nvSpPr>
        <p:spPr>
          <a:xfrm>
            <a:off x="7789572" y="1800438"/>
            <a:ext cx="729344" cy="258845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F501C93-459B-6826-6728-D89460063F21}"/>
              </a:ext>
            </a:extLst>
          </p:cNvPr>
          <p:cNvSpPr txBox="1"/>
          <p:nvPr/>
        </p:nvSpPr>
        <p:spPr>
          <a:xfrm rot="1319537">
            <a:off x="9478403" y="631279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dirty="0"/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68141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AAA91C5-8EDF-88A2-931F-97C9E82F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8"/>
            <a:ext cx="9389732" cy="763654"/>
          </a:xfrm>
        </p:spPr>
        <p:txBody>
          <a:bodyPr>
            <a:normAutofit/>
          </a:bodyPr>
          <a:lstStyle/>
          <a:p>
            <a:r>
              <a:rPr lang="sv-SE" sz="3600" dirty="0"/>
              <a:t>Mätningen av Nöjd kundindex (NKI)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D8F53A4-7130-238C-CFC8-70DCFEC10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497289"/>
            <a:ext cx="8369483" cy="1656877"/>
          </a:xfrm>
        </p:spPr>
        <p:txBody>
          <a:bodyPr/>
          <a:lstStyle/>
          <a:p>
            <a:r>
              <a:rPr lang="sv-SE" dirty="0"/>
              <a:t>Frågor ställs till de huvudsakliga användarna av ramavtalen </a:t>
            </a:r>
          </a:p>
          <a:p>
            <a:r>
              <a:rPr lang="sv-SE" dirty="0"/>
              <a:t>Svar ges i form av ett betyg 1-5</a:t>
            </a:r>
          </a:p>
          <a:p>
            <a:r>
              <a:rPr lang="sv-SE" dirty="0"/>
              <a:t>Möjlighet att lägga till kommentarer till varje fråga </a:t>
            </a:r>
          </a:p>
          <a:p>
            <a:r>
              <a:rPr lang="sv-SE" dirty="0"/>
              <a:t>”Övrigt” för att ge möjlighet att fånga upp sådant som inte frågorna tar upp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158284C-37F6-4CF0-7F7B-7945D00858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9876DD9-F3E8-42D2-F91F-299B2E3F6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42" y="3387733"/>
            <a:ext cx="6492803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38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5B3257-E74F-11C9-56FE-1765E228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Vinster med leverantörsuppföljning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001433-3E98-0DE2-85D2-57DDB82DC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Bättre koll på leverans i enlighet med avtalen</a:t>
            </a:r>
          </a:p>
          <a:p>
            <a:pPr>
              <a:lnSpc>
                <a:spcPct val="150000"/>
              </a:lnSpc>
            </a:pPr>
            <a:r>
              <a:rPr lang="sv-SE" dirty="0"/>
              <a:t>Plattform för affärsutveckling</a:t>
            </a:r>
          </a:p>
          <a:p>
            <a:pPr>
              <a:lnSpc>
                <a:spcPct val="150000"/>
              </a:lnSpc>
            </a:pPr>
            <a:r>
              <a:rPr lang="sv-SE" dirty="0"/>
              <a:t>Förbättrad relation och tydligare kommunikationsvägar </a:t>
            </a:r>
          </a:p>
          <a:p>
            <a:pPr>
              <a:lnSpc>
                <a:spcPct val="150000"/>
              </a:lnSpc>
            </a:pPr>
            <a:r>
              <a:rPr lang="sv-SE" dirty="0"/>
              <a:t>Återkoppling från leverantörerna om vad de upplever som problem</a:t>
            </a:r>
          </a:p>
          <a:p>
            <a:pPr>
              <a:lnSpc>
                <a:spcPct val="150000"/>
              </a:lnSpc>
            </a:pPr>
            <a:r>
              <a:rPr lang="sv-SE" dirty="0"/>
              <a:t>Värdefulla insikter om vad som händer på leverantörens marknad</a:t>
            </a:r>
          </a:p>
          <a:p>
            <a:pPr>
              <a:lnSpc>
                <a:spcPct val="150000"/>
              </a:lnSpc>
            </a:pPr>
            <a:r>
              <a:rPr lang="sv-SE" dirty="0"/>
              <a:t>Vi visar att vi bryr oss om leverantörens arbete</a:t>
            </a:r>
          </a:p>
          <a:p>
            <a:pPr>
              <a:lnSpc>
                <a:spcPct val="150000"/>
              </a:lnSpc>
            </a:pPr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199E36A-6571-E954-AF46-B78FF5B2D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0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425B3257-E74F-11C9-56FE-1765E228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Lärdomar vi har dragit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4001433-3E98-0DE2-85D2-57DDB82DC7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92" y="1348581"/>
            <a:ext cx="7764462" cy="4160837"/>
          </a:xfr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sv-SE" dirty="0"/>
              <a:t>Håll det enkelt! </a:t>
            </a:r>
          </a:p>
          <a:p>
            <a:pPr>
              <a:lnSpc>
                <a:spcPct val="150000"/>
              </a:lnSpc>
            </a:pPr>
            <a:r>
              <a:rPr lang="sv-SE" dirty="0"/>
              <a:t>Tänk på att det ska vara hållbart över tid</a:t>
            </a:r>
          </a:p>
          <a:p>
            <a:pPr>
              <a:lnSpc>
                <a:spcPct val="150000"/>
              </a:lnSpc>
            </a:pPr>
            <a:r>
              <a:rPr lang="sv-SE" dirty="0"/>
              <a:t>Viktigt att ha med verksamheten</a:t>
            </a:r>
          </a:p>
          <a:p>
            <a:pPr>
              <a:lnSpc>
                <a:spcPct val="150000"/>
              </a:lnSpc>
            </a:pPr>
            <a:r>
              <a:rPr lang="sv-SE" dirty="0"/>
              <a:t>Mätning för att följa utvecklingen över tid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>
              <a:lnSpc>
                <a:spcPct val="150000"/>
              </a:lnSpc>
            </a:pPr>
            <a:r>
              <a:rPr lang="sv-SE" dirty="0"/>
              <a:t>Den bästa uppföljningen är trots allt den som blir av!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46D919-1961-98F8-40F6-7A591CA197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64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6E0D-A495-446E-B7CF-B2A7672D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04" y="2507004"/>
            <a:ext cx="10212693" cy="1325563"/>
          </a:xfrm>
        </p:spPr>
        <p:txBody>
          <a:bodyPr/>
          <a:lstStyle/>
          <a:p>
            <a:r>
              <a:rPr lang="sv-SE" dirty="0"/>
              <a:t>Frågor?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1241ED-460F-4AA9-8FC9-08BE6A35D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247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4BFD0E4-B6FB-453E-A829-049862FE9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8706041" cy="1133475"/>
          </a:xfrm>
        </p:spPr>
        <p:txBody>
          <a:bodyPr>
            <a:normAutofit fontScale="90000"/>
          </a:bodyPr>
          <a:lstStyle/>
          <a:p>
            <a:r>
              <a:rPr lang="sv-SE" dirty="0"/>
              <a:t>Kategori- och inköpsprocesser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AEEB2C-BBB3-4C92-B334-CC683438CB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DB59E44-06FB-48A1-B833-FEE5D68B1D75}"/>
              </a:ext>
            </a:extLst>
          </p:cNvPr>
          <p:cNvSpPr txBox="1">
            <a:spLocks/>
          </p:cNvSpPr>
          <p:nvPr/>
        </p:nvSpPr>
        <p:spPr>
          <a:xfrm>
            <a:off x="6096000" y="1514785"/>
            <a:ext cx="3024336" cy="673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None/>
              <a:defRPr lang="en-US" sz="3600" b="1" kern="0" spc="0" baseline="0">
                <a:solidFill>
                  <a:schemeClr val="tx1"/>
                </a:solidFill>
                <a:latin typeface="Gill Sans M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Kategoristyrningsprocess</a:t>
            </a:r>
            <a:endParaRPr kumimoji="0" lang="sv-SE" sz="1800" b="0" i="0" u="none" strike="noStrike" kern="0" cap="none" spc="0" normalizeH="0" baseline="0" noProof="0" dirty="0">
              <a:ln>
                <a:noFill/>
              </a:ln>
              <a:solidFill>
                <a:srgbClr val="83449D">
                  <a:lumMod val="7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1D9E35-87CE-4CF1-8802-95594062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008" y="1989029"/>
            <a:ext cx="3308825" cy="1023739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AD5B9E89-7362-4513-AB89-1C90FD966693}"/>
              </a:ext>
            </a:extLst>
          </p:cNvPr>
          <p:cNvSpPr txBox="1">
            <a:spLocks/>
          </p:cNvSpPr>
          <p:nvPr/>
        </p:nvSpPr>
        <p:spPr>
          <a:xfrm>
            <a:off x="3826196" y="2477751"/>
            <a:ext cx="2148256" cy="44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b="1" kern="0" spc="0" baseline="0">
                <a:solidFill>
                  <a:schemeClr val="accent2">
                    <a:lumMod val="75000"/>
                  </a:schemeClr>
                </a:solidFill>
                <a:latin typeface="Gill Sans M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Inköpsprocess</a:t>
            </a:r>
            <a:b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b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kumimoji="0" lang="sv-SE" sz="1800" b="1" i="0" u="none" strike="noStrike" kern="0" cap="none" spc="0" normalizeH="0" baseline="0" noProof="0" dirty="0">
              <a:ln>
                <a:noFill/>
              </a:ln>
              <a:solidFill>
                <a:srgbClr val="83449D">
                  <a:lumMod val="75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7C9D835-A2E4-4CFB-8C64-D3BEFC1D4887}"/>
              </a:ext>
            </a:extLst>
          </p:cNvPr>
          <p:cNvGraphicFramePr/>
          <p:nvPr/>
        </p:nvGraphicFramePr>
        <p:xfrm>
          <a:off x="3500097" y="2978728"/>
          <a:ext cx="2664539" cy="236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Bildobjekt 8">
            <a:extLst>
              <a:ext uri="{FF2B5EF4-FFF2-40B4-BE49-F238E27FC236}">
                <a16:creationId xmlns:a16="http://schemas.microsoft.com/office/drawing/2014/main" id="{DB93354E-981D-4EE5-81FB-157E9B610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422" y="5577767"/>
            <a:ext cx="3626602" cy="906651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BF819B42-33A4-4F3F-9F72-434B5D211FF5}"/>
              </a:ext>
            </a:extLst>
          </p:cNvPr>
          <p:cNvSpPr txBox="1">
            <a:spLocks/>
          </p:cNvSpPr>
          <p:nvPr/>
        </p:nvSpPr>
        <p:spPr>
          <a:xfrm>
            <a:off x="932337" y="4740794"/>
            <a:ext cx="2508296" cy="575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b="1" kern="0" spc="0" baseline="0">
                <a:solidFill>
                  <a:schemeClr val="accent2">
                    <a:lumMod val="75000"/>
                  </a:schemeClr>
                </a:solidFill>
                <a:latin typeface="Gill Sans M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r>
              <a:rPr kumimoji="0" lang="sv-SE" sz="1800" b="1" i="0" u="none" strike="noStrike" kern="0" cap="none" spc="0" normalizeH="0" baseline="0" noProof="0" dirty="0">
                <a:ln>
                  <a:noFill/>
                </a:ln>
                <a:solidFill>
                  <a:srgbClr val="83449D">
                    <a:lumMod val="75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Upphandlingsprocess</a:t>
            </a:r>
          </a:p>
        </p:txBody>
      </p:sp>
    </p:spTree>
    <p:extLst>
      <p:ext uri="{BB962C8B-B14F-4D97-AF65-F5344CB8AC3E}">
        <p14:creationId xmlns:p14="http://schemas.microsoft.com/office/powerpoint/2010/main" val="198018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CDEFD35-6685-43A6-B669-E43C54B4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700"/>
              <a:t>Uppföljningsprocessen</a:t>
            </a:r>
            <a:br>
              <a:rPr lang="sv-SE"/>
            </a:br>
            <a:r>
              <a:rPr lang="sv-SE" sz="2200"/>
              <a:t>En del i Nacka kommuns inköpsprocess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32EB60FD-649A-4796-9074-A23AAC5CCE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 med rundade hörn 62">
            <a:extLst>
              <a:ext uri="{FF2B5EF4-FFF2-40B4-BE49-F238E27FC236}">
                <a16:creationId xmlns:a16="http://schemas.microsoft.com/office/drawing/2014/main" id="{C4C9690E-5A6C-4C48-AF60-B86766499EC0}"/>
              </a:ext>
            </a:extLst>
          </p:cNvPr>
          <p:cNvSpPr/>
          <p:nvPr/>
        </p:nvSpPr>
        <p:spPr>
          <a:xfrm>
            <a:off x="724547" y="1726450"/>
            <a:ext cx="2782822" cy="2768401"/>
          </a:xfrm>
          <a:prstGeom prst="roundRect">
            <a:avLst>
              <a:gd name="adj" fmla="val 5232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 anchor="t"/>
          <a:lstStyle>
            <a:lvl1pPr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Verdana"/>
                <a:cs typeface="Verdana"/>
              </a:rPr>
              <a:t>Syftet med uppföljningsprocessen är att följa upp att de varor och tjänster som har beställts levereras till kunden i enlighet med avtalet och de kommersiella villkoren. </a:t>
            </a: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under avtalstiden utveckla och försöka optimera affären.</a:t>
            </a: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Att ta fram och följa upp olika nyckeltal (</a:t>
            </a:r>
            <a:r>
              <a:rPr kumimoji="0" lang="sv-SE" altLang="sv-S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KPI:er</a:t>
            </a: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som säkerställer att leverantören levererar rött produkter till rätt kvalité till rätt priser</a:t>
            </a: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En väl genomförd leverantörsuppföljning ger konkurrensfördelar såsom ökade affärer, innovationer, reducerade kostnader, ökad effektivitet, reducerade eller bättre kontrollerade risker med mera.</a:t>
            </a: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Leveransprocessen bör präglas av ett kontinuerligt lärande och utvecklingsarbete för att säkerställa att Nacka kommun erhåller högkvalitativa tjänster i enlighet med de riktlinjer man upphandlat.</a:t>
            </a:r>
            <a:endParaRPr kumimoji="0" lang="sv-SE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ktangel med rundade hörn 61">
            <a:extLst>
              <a:ext uri="{FF2B5EF4-FFF2-40B4-BE49-F238E27FC236}">
                <a16:creationId xmlns:a16="http://schemas.microsoft.com/office/drawing/2014/main" id="{F46D4B6D-C8DF-4713-82D6-2FD69F6B1D6C}"/>
              </a:ext>
            </a:extLst>
          </p:cNvPr>
          <p:cNvSpPr/>
          <p:nvPr/>
        </p:nvSpPr>
        <p:spPr>
          <a:xfrm>
            <a:off x="3610226" y="1721688"/>
            <a:ext cx="2786062" cy="2773714"/>
          </a:xfrm>
          <a:prstGeom prst="roundRect">
            <a:avLst>
              <a:gd name="adj" fmla="val 5468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Mät, mät, mät! Och följ upp det du mäter och uppmärksamma och belöna framgångar! Vänd motgångar, utveckla kvaliteten och dina affärer.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Segmenteringen utgör utgångspunkten för hur leverenatören ska följas upp.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f-ZA" altLang="sv-SE" sz="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ktangel med rundade hörn 33">
            <a:extLst>
              <a:ext uri="{FF2B5EF4-FFF2-40B4-BE49-F238E27FC236}">
                <a16:creationId xmlns:a16="http://schemas.microsoft.com/office/drawing/2014/main" id="{8FBAA0E2-187F-402B-92A8-9AC38C508DD9}"/>
              </a:ext>
            </a:extLst>
          </p:cNvPr>
          <p:cNvSpPr/>
          <p:nvPr/>
        </p:nvSpPr>
        <p:spPr>
          <a:xfrm>
            <a:off x="702661" y="4702771"/>
            <a:ext cx="2787650" cy="1827615"/>
          </a:xfrm>
          <a:prstGeom prst="roundRect">
            <a:avLst>
              <a:gd name="adj" fmla="val 4705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faktabaserad leverantörsuppföljningen där  mätningarna används för att kvalitetssäkra leveranserna till kommunen</a:t>
            </a: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Praktiskt användbara </a:t>
            </a:r>
            <a:r>
              <a:rPr kumimoji="0" lang="sv-SE" altLang="sv-S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mötetal</a:t>
            </a: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- Vi mäter aldrig bara för att mäta!</a:t>
            </a:r>
          </a:p>
          <a:p>
            <a:pPr marL="175895" marR="0" lvl="0" indent="-17589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Exempel på nyckeltal som kan följas upp: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Levererad volym per produkt- eller tjänsteområde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Avtalade nyckeltal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Leverans enligt tidsplaner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Antal reklamationer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Prisutveckling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Servicenivå</a:t>
            </a:r>
          </a:p>
          <a:p>
            <a:pPr marL="360363" marR="0" lvl="1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budgetuppföljning</a:t>
            </a:r>
          </a:p>
        </p:txBody>
      </p:sp>
      <p:sp>
        <p:nvSpPr>
          <p:cNvPr id="9" name="Rektangel med rundade hörn 37">
            <a:extLst>
              <a:ext uri="{FF2B5EF4-FFF2-40B4-BE49-F238E27FC236}">
                <a16:creationId xmlns:a16="http://schemas.microsoft.com/office/drawing/2014/main" id="{E817A923-D1ED-4AC7-BCCE-571C17A167A1}"/>
              </a:ext>
            </a:extLst>
          </p:cNvPr>
          <p:cNvSpPr/>
          <p:nvPr/>
        </p:nvSpPr>
        <p:spPr>
          <a:xfrm>
            <a:off x="3590754" y="4704907"/>
            <a:ext cx="2786062" cy="1830388"/>
          </a:xfrm>
          <a:prstGeom prst="roundRect">
            <a:avLst>
              <a:gd name="adj" fmla="val 5209"/>
            </a:avLst>
          </a:prstGeom>
          <a:noFill/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>
            <a:lvl1pPr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70000"/>
              </a:spcBef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70000"/>
              </a:spcBef>
              <a:spcAft>
                <a:spcPct val="0"/>
              </a:spcAft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af-ZA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Möten &amp; Dialog!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Använd leverantören! Leverantörenkan bistå i datainsamlingen genom att rapportera sina egna nyckeltal, till exempel avtalstrohet.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Ekonomisystemet, e-handelssystemet och </a:t>
            </a:r>
            <a:r>
              <a:rPr kumimoji="0" lang="sv-SE" altLang="sv-S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QlickView</a:t>
            </a: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– följa de fakturerade värdena per leverantör och per kategori</a:t>
            </a:r>
            <a:endParaRPr kumimoji="0" lang="af-ZA" altLang="sv-SE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af-ZA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Nacka kommuns standardiserade leverantörssamarbetsmodell</a:t>
            </a:r>
          </a:p>
          <a:p>
            <a:pPr marL="176213" marR="0" lvl="0" indent="-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Spendanalys</a:t>
            </a:r>
            <a:r>
              <a:rPr kumimoji="0" lang="sv-SE" altLang="sv-S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– Stora, strategiska och kritiska leverantörer följs upp mer noga än övriga leverantörer</a:t>
            </a:r>
          </a:p>
        </p:txBody>
      </p:sp>
      <p:sp>
        <p:nvSpPr>
          <p:cNvPr id="10" name="Rektangel med rundade hörn 58">
            <a:extLst>
              <a:ext uri="{FF2B5EF4-FFF2-40B4-BE49-F238E27FC236}">
                <a16:creationId xmlns:a16="http://schemas.microsoft.com/office/drawing/2014/main" id="{A9C946DD-16FB-49DB-8A3B-78D918BC7ED0}"/>
              </a:ext>
            </a:extLst>
          </p:cNvPr>
          <p:cNvSpPr/>
          <p:nvPr/>
        </p:nvSpPr>
        <p:spPr>
          <a:xfrm>
            <a:off x="6499145" y="1728285"/>
            <a:ext cx="2620968" cy="4802101"/>
          </a:xfrm>
          <a:prstGeom prst="roundRect">
            <a:avLst>
              <a:gd name="adj" fmla="val 3245"/>
            </a:avLst>
          </a:prstGeom>
          <a:solidFill>
            <a:schemeClr val="bg1"/>
          </a:solidFill>
          <a:ln w="12700" cap="flat" cmpd="sng" algn="ctr">
            <a:solidFill>
              <a:srgbClr val="83449D">
                <a:lumMod val="50000"/>
                <a:alpha val="48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f-ZA" sz="2800" b="0" i="0" u="none" strike="noStrike" kern="0" cap="none" spc="0" normalizeH="0" baseline="0" noProof="0">
              <a:ln>
                <a:noFill/>
              </a:ln>
              <a:solidFill>
                <a:srgbClr val="4A773C"/>
              </a:solidFill>
              <a:effectLst/>
              <a:uLnTx/>
              <a:uFillTx/>
              <a:latin typeface="Verdana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8C68A5C-7218-4F18-B22D-FF240938D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02" y="2019091"/>
            <a:ext cx="1219306" cy="731583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F9FA2B9-D9FE-4BB3-B631-F693AA38F171}"/>
              </a:ext>
            </a:extLst>
          </p:cNvPr>
          <p:cNvSpPr/>
          <p:nvPr/>
        </p:nvSpPr>
        <p:spPr>
          <a:xfrm>
            <a:off x="7789179" y="1851919"/>
            <a:ext cx="1357640" cy="73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Prisutveckling, följer leverantören avtalade justeringsklausuler (råmaterial, valutor, index etc.)?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6628C0C-061A-4EEC-9ABF-BB41072A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605" y="3090705"/>
            <a:ext cx="536494" cy="44504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3CFE8DB-A2FF-44FB-A3DB-9A0CCE79A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999" y="3447771"/>
            <a:ext cx="542591" cy="57917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909E83BB-7656-47E3-81DC-1F64D0D6FAE6}"/>
              </a:ext>
            </a:extLst>
          </p:cNvPr>
          <p:cNvSpPr/>
          <p:nvPr/>
        </p:nvSpPr>
        <p:spPr>
          <a:xfrm>
            <a:off x="6458369" y="3147910"/>
            <a:ext cx="148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Miljö och verksamhetssystem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Följer leverantören avtalade standarder?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292AF71-CC04-4778-B347-27C196331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202" y="4071424"/>
            <a:ext cx="1102568" cy="851684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73F244EA-DD31-4655-9DC6-FB978D3B92E5}"/>
              </a:ext>
            </a:extLst>
          </p:cNvPr>
          <p:cNvSpPr/>
          <p:nvPr/>
        </p:nvSpPr>
        <p:spPr>
          <a:xfrm>
            <a:off x="7789179" y="4078226"/>
            <a:ext cx="1357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Kvalitet, leveransprecision, SLA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Levereras avtalad kvalitet?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Nöjd kunduppföljning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9EC1DA1-F9F7-4D7B-9959-EFF0925E3F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0852" y="5443272"/>
            <a:ext cx="810838" cy="755970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D58BD831-7D40-45AF-B8DC-0396722F009E}"/>
              </a:ext>
            </a:extLst>
          </p:cNvPr>
          <p:cNvSpPr/>
          <p:nvPr/>
        </p:nvSpPr>
        <p:spPr>
          <a:xfrm>
            <a:off x="6629008" y="5463423"/>
            <a:ext cx="1297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 leverantören upp till Nacka kommuns leverantörs-uppförandekod?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1A25197-150D-475A-A178-37CC7E3B8A34}"/>
              </a:ext>
            </a:extLst>
          </p:cNvPr>
          <p:cNvSpPr txBox="1"/>
          <p:nvPr/>
        </p:nvSpPr>
        <p:spPr>
          <a:xfrm>
            <a:off x="1587687" y="1546905"/>
            <a:ext cx="5943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Syfte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EF85DB4-1D4D-40CC-A3D0-A25253583320}"/>
              </a:ext>
            </a:extLst>
          </p:cNvPr>
          <p:cNvSpPr txBox="1"/>
          <p:nvPr/>
        </p:nvSpPr>
        <p:spPr>
          <a:xfrm>
            <a:off x="4543472" y="1546905"/>
            <a:ext cx="72924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Metod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431E83C-56F7-415E-8894-095DE6554F71}"/>
              </a:ext>
            </a:extLst>
          </p:cNvPr>
          <p:cNvSpPr txBox="1"/>
          <p:nvPr/>
        </p:nvSpPr>
        <p:spPr>
          <a:xfrm>
            <a:off x="1447485" y="4505369"/>
            <a:ext cx="8358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Resultat 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2DBC0ACD-7496-427A-A252-0754A4B5F2D6}"/>
              </a:ext>
            </a:extLst>
          </p:cNvPr>
          <p:cNvSpPr txBox="1"/>
          <p:nvPr/>
        </p:nvSpPr>
        <p:spPr>
          <a:xfrm>
            <a:off x="4335310" y="4563550"/>
            <a:ext cx="15528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Verktyg och mallar</a:t>
            </a:r>
          </a:p>
        </p:txBody>
      </p: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C345780C-DDC9-45C3-A0C3-8C262AC0772B}"/>
              </a:ext>
            </a:extLst>
          </p:cNvPr>
          <p:cNvGraphicFramePr/>
          <p:nvPr/>
        </p:nvGraphicFramePr>
        <p:xfrm>
          <a:off x="8684511" y="222957"/>
          <a:ext cx="1111950" cy="1077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9" name="textruta 38">
            <a:extLst>
              <a:ext uri="{FF2B5EF4-FFF2-40B4-BE49-F238E27FC236}">
                <a16:creationId xmlns:a16="http://schemas.microsoft.com/office/drawing/2014/main" id="{E64D3BB8-B0E9-412D-A1B4-4250758D5D8B}"/>
              </a:ext>
            </a:extLst>
          </p:cNvPr>
          <p:cNvSpPr txBox="1"/>
          <p:nvPr/>
        </p:nvSpPr>
        <p:spPr>
          <a:xfrm>
            <a:off x="178747" y="352995"/>
            <a:ext cx="622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Uppföljnings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-process</a:t>
            </a:r>
            <a:endParaRPr kumimoji="0" lang="sv-S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F5B5539F-C29E-45BB-BBD8-E578BA66C52E}"/>
              </a:ext>
            </a:extLst>
          </p:cNvPr>
          <p:cNvSpPr txBox="1"/>
          <p:nvPr/>
        </p:nvSpPr>
        <p:spPr>
          <a:xfrm>
            <a:off x="560666" y="375363"/>
            <a:ext cx="59165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Behovsanalys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F35C08F5-6453-433C-A64D-2CFC5FA716A7}"/>
              </a:ext>
            </a:extLst>
          </p:cNvPr>
          <p:cNvSpPr txBox="1"/>
          <p:nvPr/>
        </p:nvSpPr>
        <p:spPr>
          <a:xfrm>
            <a:off x="702661" y="639997"/>
            <a:ext cx="794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Marknads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analys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DCAE567B-2B5A-4857-BA67-9B31FE499D60}"/>
              </a:ext>
            </a:extLst>
          </p:cNvPr>
          <p:cNvSpPr txBox="1"/>
          <p:nvPr/>
        </p:nvSpPr>
        <p:spPr>
          <a:xfrm>
            <a:off x="155141" y="688898"/>
            <a:ext cx="6225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Leverans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-process</a:t>
            </a:r>
            <a:endParaRPr kumimoji="0" lang="sv-S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E86002C5-5B74-404B-B494-E2C4850C97AA}"/>
              </a:ext>
            </a:extLst>
          </p:cNvPr>
          <p:cNvSpPr txBox="1"/>
          <p:nvPr/>
        </p:nvSpPr>
        <p:spPr>
          <a:xfrm>
            <a:off x="336568" y="1276121"/>
            <a:ext cx="9886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Upphandlings</a:t>
            </a: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kumimoji="0" lang="sv-S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34" name="Bildobjekt 33">
            <a:extLst>
              <a:ext uri="{FF2B5EF4-FFF2-40B4-BE49-F238E27FC236}">
                <a16:creationId xmlns:a16="http://schemas.microsoft.com/office/drawing/2014/main" id="{BC76695E-5831-49EF-A388-828A346575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63" y="2427583"/>
            <a:ext cx="1768193" cy="13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6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B2019D-06AA-459F-A0C2-ECA19C31EC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AB51CCA-6D95-4247-94E1-C7A1C6DD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9822645" cy="1133475"/>
          </a:xfrm>
        </p:spPr>
        <p:txBody>
          <a:bodyPr>
            <a:normAutofit/>
          </a:bodyPr>
          <a:lstStyle/>
          <a:p>
            <a:r>
              <a:rPr lang="sv-SE"/>
              <a:t>uppföljningsprocessen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BCCCD9B-1120-47A2-982D-8E5E44B92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8307703"/>
              </p:ext>
            </p:extLst>
          </p:nvPr>
        </p:nvGraphicFramePr>
        <p:xfrm>
          <a:off x="5551114" y="1525721"/>
          <a:ext cx="5606128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ruta 16">
            <a:extLst>
              <a:ext uri="{FF2B5EF4-FFF2-40B4-BE49-F238E27FC236}">
                <a16:creationId xmlns:a16="http://schemas.microsoft.com/office/drawing/2014/main" id="{DA5235FD-1E4A-434B-83FA-490AF9B72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654" y="1525721"/>
            <a:ext cx="6523974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marL="285750" indent="-285750">
              <a:spcBef>
                <a:spcPct val="70000"/>
              </a:spcBef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1pPr>
            <a:lvl2pPr marL="355600" indent="-173038">
              <a:spcBef>
                <a:spcPct val="70000"/>
              </a:spcBef>
              <a:buSzPct val="90000"/>
              <a:buFont typeface="Verdana" panose="020B0604030504040204" pitchFamily="34" charset="0"/>
              <a:buChar char="•"/>
              <a:defRPr sz="1600">
                <a:solidFill>
                  <a:schemeClr val="folHlink"/>
                </a:solidFill>
                <a:latin typeface="Verdana" panose="020B0604030504040204" pitchFamily="34" charset="0"/>
              </a:defRPr>
            </a:lvl2pPr>
            <a:lvl3pPr marL="539750" indent="-182563">
              <a:spcBef>
                <a:spcPct val="70000"/>
              </a:spcBef>
              <a:buFont typeface="Verdana" panose="020B0604030504040204" pitchFamily="34" charset="0"/>
              <a:buChar char="–"/>
              <a:defRPr sz="1400">
                <a:solidFill>
                  <a:schemeClr val="folHlink"/>
                </a:solidFill>
                <a:latin typeface="Verdana" panose="020B0604030504040204" pitchFamily="34" charset="0"/>
              </a:defRPr>
            </a:lvl3pPr>
            <a:lvl4pPr marL="717550" indent="-176213">
              <a:spcBef>
                <a:spcPct val="70000"/>
              </a:spcBef>
              <a:buSzPct val="90000"/>
              <a:buChar char="•"/>
              <a:defRPr sz="1200">
                <a:solidFill>
                  <a:schemeClr val="folHlink"/>
                </a:solidFill>
                <a:latin typeface="Verdana" panose="020B0604030504040204" pitchFamily="34" charset="0"/>
              </a:defRPr>
            </a:lvl4pPr>
            <a:lvl5pPr marL="898525" indent="-179388">
              <a:spcBef>
                <a:spcPct val="70000"/>
              </a:spcBef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5pPr>
            <a:lvl6pPr marL="13557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6pPr>
            <a:lvl7pPr marL="18129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7pPr>
            <a:lvl8pPr marL="22701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8pPr>
            <a:lvl9pPr marL="2727325" indent="-179388" eaLnBrk="0" fontAlgn="base" hangingPunct="0">
              <a:spcBef>
                <a:spcPct val="70000"/>
              </a:spcBef>
              <a:spcAft>
                <a:spcPct val="0"/>
              </a:spcAft>
              <a:buFont typeface="Verdana" panose="020B0604030504040204" pitchFamily="34" charset="0"/>
              <a:buChar char="–"/>
              <a:defRPr sz="1000">
                <a:solidFill>
                  <a:schemeClr val="folHlink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Syftet med Leverantörsuppföljningsprocessen är att säkerställa att Nacka kommun erhåller de varor och tjänster som avtalats till de avtalade kommersiella villkoren.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Verksamheten äger avtalet och leverantörsuppföljningen.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Förutsättningarna för uppföljningsprocessen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måste sättas i behovs- och upphandlings-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processen och implementeras vid Leverantörs- implementationen i leveransprocessen.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Fakta och avtalsinformation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Samarbetsmodell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Leverans och prestation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sv-SE" alt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8488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E86E3-C295-617A-7613-887A371D0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uppföljningsprocessen</a:t>
            </a:r>
            <a:br>
              <a:rPr lang="sv-SE" dirty="0"/>
            </a:br>
            <a:r>
              <a:rPr lang="sv-SE" sz="4400" dirty="0"/>
              <a:t>Definierad process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601CCC-1F52-D168-8D42-468E25CB2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B220F0-BC84-0B1F-65F5-D96599D6D9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31A3B61-3DCA-6FCD-1298-D782D8555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63" y="1493634"/>
            <a:ext cx="6096528" cy="34292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60F69CF-84C7-2527-0E3A-446F8C0B9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07" y="2045743"/>
            <a:ext cx="6096528" cy="34292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08F59AD-6610-70F0-B799-17E6BB4F4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652" y="2714324"/>
            <a:ext cx="6096528" cy="34292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8C719F0-20B0-7C46-8B7F-5D1E7B7A0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7697" y="3231499"/>
            <a:ext cx="6096528" cy="342929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5853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ECA76F-0BDA-484D-8032-13EB25A54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altLang="sv-SE" dirty="0">
                <a:solidFill>
                  <a:srgbClr val="000000"/>
                </a:solidFill>
              </a:rPr>
              <a:t>Leverantörsuppföljningen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FI" altLang="sv-SE" dirty="0">
                <a:solidFill>
                  <a:srgbClr val="000000"/>
                </a:solidFill>
              </a:rPr>
              <a:t>leds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FI" altLang="sv-SE" dirty="0">
                <a:solidFill>
                  <a:srgbClr val="000000"/>
                </a:solidFill>
              </a:rPr>
              <a:t>och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styrs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av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en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tvärfunktionell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grupp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som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består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av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ansvariga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representanter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från verksamhet</a:t>
            </a:r>
            <a:r>
              <a:rPr lang="en-US" altLang="sv-SE" dirty="0">
                <a:solidFill>
                  <a:srgbClr val="000000"/>
                </a:solidFill>
              </a:rPr>
              <a:t>, </a:t>
            </a:r>
            <a:r>
              <a:rPr lang="sv-SE" altLang="sv-SE" dirty="0">
                <a:solidFill>
                  <a:srgbClr val="000000"/>
                </a:solidFill>
              </a:rPr>
              <a:t>inköpsenhet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samt</a:t>
            </a:r>
            <a:r>
              <a:rPr lang="en-US" altLang="sv-SE" dirty="0">
                <a:solidFill>
                  <a:srgbClr val="000000"/>
                </a:solidFill>
              </a:rPr>
              <a:t> </a:t>
            </a:r>
            <a:r>
              <a:rPr lang="sv-SE" altLang="sv-SE" dirty="0">
                <a:solidFill>
                  <a:srgbClr val="000000"/>
                </a:solidFill>
              </a:rPr>
              <a:t>leverantör.</a:t>
            </a:r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B4EB36D-F526-4E36-909A-F06E3DE5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>
                <a:solidFill>
                  <a:prstClr val="black"/>
                </a:solidFill>
              </a:rPr>
              <a:t>uppföljningsprocessen</a:t>
            </a:r>
            <a:br>
              <a:rPr lang="sv-SE">
                <a:solidFill>
                  <a:prstClr val="black"/>
                </a:solidFill>
              </a:rPr>
            </a:br>
            <a:r>
              <a:rPr lang="sv-SE" sz="2200"/>
              <a:t>Samarbetsmodell - ansvarsfördelning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67A0680-6A6C-4CB9-9CD1-C4330B07E8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54FAA603-F4A9-4DF8-80B5-5F42F453F93A}"/>
              </a:ext>
            </a:extLst>
          </p:cNvPr>
          <p:cNvSpPr>
            <a:spLocks/>
          </p:cNvSpPr>
          <p:nvPr/>
        </p:nvSpPr>
        <p:spPr bwMode="auto">
          <a:xfrm>
            <a:off x="1382712" y="4516438"/>
            <a:ext cx="6245225" cy="1177925"/>
          </a:xfrm>
          <a:custGeom>
            <a:avLst/>
            <a:gdLst>
              <a:gd name="T0" fmla="*/ 0 w 4203"/>
              <a:gd name="T1" fmla="*/ 1030 h 1031"/>
              <a:gd name="T2" fmla="*/ 0 w 4203"/>
              <a:gd name="T3" fmla="*/ 918 h 1031"/>
              <a:gd name="T4" fmla="*/ 2101 w 4203"/>
              <a:gd name="T5" fmla="*/ 0 h 1031"/>
              <a:gd name="T6" fmla="*/ 4202 w 4203"/>
              <a:gd name="T7" fmla="*/ 918 h 1031"/>
              <a:gd name="T8" fmla="*/ 4202 w 4203"/>
              <a:gd name="T9" fmla="*/ 1030 h 1031"/>
              <a:gd name="T10" fmla="*/ 0 w 4203"/>
              <a:gd name="T11" fmla="*/ 1030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03" h="1031">
                <a:moveTo>
                  <a:pt x="0" y="1030"/>
                </a:moveTo>
                <a:lnTo>
                  <a:pt x="0" y="918"/>
                </a:lnTo>
                <a:lnTo>
                  <a:pt x="2101" y="0"/>
                </a:lnTo>
                <a:lnTo>
                  <a:pt x="4202" y="918"/>
                </a:lnTo>
                <a:lnTo>
                  <a:pt x="4202" y="1030"/>
                </a:lnTo>
                <a:lnTo>
                  <a:pt x="0" y="1030"/>
                </a:lnTo>
              </a:path>
            </a:pathLst>
          </a:custGeom>
          <a:solidFill>
            <a:schemeClr val="accent3"/>
          </a:solidFill>
          <a:ln w="6350" cap="rnd" cmpd="sng">
            <a:solidFill>
              <a:srgbClr val="003399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97718675-322F-4C53-9449-B11FDA1B0439}"/>
              </a:ext>
            </a:extLst>
          </p:cNvPr>
          <p:cNvSpPr>
            <a:spLocks/>
          </p:cNvSpPr>
          <p:nvPr/>
        </p:nvSpPr>
        <p:spPr bwMode="auto">
          <a:xfrm>
            <a:off x="1382712" y="3429000"/>
            <a:ext cx="3051175" cy="2046288"/>
          </a:xfrm>
          <a:custGeom>
            <a:avLst/>
            <a:gdLst>
              <a:gd name="T0" fmla="*/ 0 w 2054"/>
              <a:gd name="T1" fmla="*/ 0 h 1789"/>
              <a:gd name="T2" fmla="*/ 2053 w 2054"/>
              <a:gd name="T3" fmla="*/ 0 h 1789"/>
              <a:gd name="T4" fmla="*/ 2053 w 2054"/>
              <a:gd name="T5" fmla="*/ 894 h 1789"/>
              <a:gd name="T6" fmla="*/ 0 w 2054"/>
              <a:gd name="T7" fmla="*/ 1788 h 1789"/>
              <a:gd name="T8" fmla="*/ 0 w 2054"/>
              <a:gd name="T9" fmla="*/ 0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4" h="1789">
                <a:moveTo>
                  <a:pt x="0" y="0"/>
                </a:moveTo>
                <a:lnTo>
                  <a:pt x="2053" y="0"/>
                </a:lnTo>
                <a:lnTo>
                  <a:pt x="2053" y="894"/>
                </a:lnTo>
                <a:lnTo>
                  <a:pt x="0" y="1788"/>
                </a:lnTo>
                <a:lnTo>
                  <a:pt x="0" y="0"/>
                </a:lnTo>
              </a:path>
            </a:pathLst>
          </a:custGeom>
          <a:solidFill>
            <a:schemeClr val="accent6"/>
          </a:solidFill>
          <a:ln w="6350" cap="rnd" cmpd="sng">
            <a:solidFill>
              <a:srgbClr val="006699"/>
            </a:solidFill>
            <a:prstDash val="solid"/>
            <a:round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8CC8E108-B8B3-4E11-B513-0E756F347FC8}"/>
              </a:ext>
            </a:extLst>
          </p:cNvPr>
          <p:cNvSpPr>
            <a:spLocks/>
          </p:cNvSpPr>
          <p:nvPr/>
        </p:nvSpPr>
        <p:spPr bwMode="auto">
          <a:xfrm>
            <a:off x="4564062" y="3429000"/>
            <a:ext cx="3063875" cy="2046288"/>
          </a:xfrm>
          <a:custGeom>
            <a:avLst/>
            <a:gdLst>
              <a:gd name="T0" fmla="*/ 0 w 2062"/>
              <a:gd name="T1" fmla="*/ 0 h 1789"/>
              <a:gd name="T2" fmla="*/ 2061 w 2062"/>
              <a:gd name="T3" fmla="*/ 0 h 1789"/>
              <a:gd name="T4" fmla="*/ 2061 w 2062"/>
              <a:gd name="T5" fmla="*/ 1788 h 1789"/>
              <a:gd name="T6" fmla="*/ 0 w 2062"/>
              <a:gd name="T7" fmla="*/ 894 h 1789"/>
              <a:gd name="T8" fmla="*/ 0 w 2062"/>
              <a:gd name="T9" fmla="*/ 0 h 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2" h="1789">
                <a:moveTo>
                  <a:pt x="0" y="0"/>
                </a:moveTo>
                <a:lnTo>
                  <a:pt x="2061" y="0"/>
                </a:lnTo>
                <a:lnTo>
                  <a:pt x="2061" y="1788"/>
                </a:lnTo>
                <a:lnTo>
                  <a:pt x="0" y="894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sv-SE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80B20443-B697-4866-984D-A5E9BEAD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2" y="2997200"/>
            <a:ext cx="3054350" cy="363538"/>
          </a:xfrm>
          <a:prstGeom prst="rect">
            <a:avLst/>
          </a:prstGeom>
          <a:solidFill>
            <a:schemeClr val="accent6"/>
          </a:solidFill>
          <a:ln w="6350">
            <a:solidFill>
              <a:srgbClr val="006699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tabLst/>
              <a:defRPr/>
            </a:pPr>
            <a:endParaRPr kumimoji="0" lang="en-GB" altLang="sv-SE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478243D0-83F1-4EF4-B5E6-CB479FB35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8825" y="2997200"/>
            <a:ext cx="3059112" cy="36353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v-SE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EF52C6F-F942-4D5E-B4B4-0A54D369B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300" y="5780088"/>
            <a:ext cx="6240462" cy="265112"/>
          </a:xfrm>
          <a:prstGeom prst="rect">
            <a:avLst/>
          </a:prstGeom>
          <a:solidFill>
            <a:schemeClr val="accent3"/>
          </a:solidFill>
          <a:ln w="6350">
            <a:solidFill>
              <a:srgbClr val="003399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45720" rIns="45720"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Leverantör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DEB0D386-CFF3-49BC-A363-EA3BAD10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2725" y="3429000"/>
            <a:ext cx="17716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/>
          <a:lstStyle>
            <a:lvl1pPr marL="114300" indent="-1143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Äger leverantörsuppföljningsprocessen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Ansvarar för KPI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Ansvarar för genomförande av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uppföljningsmötena</a:t>
            </a: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C697EA06-A92C-4A76-8107-2AD95D44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49" y="4954257"/>
            <a:ext cx="2232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/>
          <a:lstStyle>
            <a:lvl1pPr marL="114300" indent="-1143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Bistå med statistik och feedback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en-US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Deltar </a:t>
            </a: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aktivt</a:t>
            </a:r>
            <a:r>
              <a:rPr kumimoji="0" lang="en-US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på</a:t>
            </a:r>
            <a:r>
              <a:rPr kumimoji="0" lang="en-US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uppföljningsmötena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Bistå</a:t>
            </a:r>
            <a:r>
              <a:rPr kumimoji="0" lang="en-US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med </a:t>
            </a:r>
            <a:r>
              <a:rPr kumimoji="0" lang="sv-SE" altLang="sv-SE" sz="1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förbättringsförslag</a:t>
            </a:r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F4BD2826-ECF9-41ED-9389-20AE83BA5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2312" y="3014663"/>
            <a:ext cx="30672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4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Inköp</a:t>
            </a:r>
            <a:r>
              <a:rPr kumimoji="0" lang="en-US" alt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sv-SE" altLang="sv-SE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Processkoordinator</a:t>
            </a: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603FDACC-80D8-4541-81C6-761A913D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526" y="3436521"/>
            <a:ext cx="3189886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8900" indent="-889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4351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Sammanställer KPI</a:t>
            </a:r>
          </a:p>
          <a:p>
            <a:pPr marL="1435100" marR="0" lvl="0" indent="-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Ansvarar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för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att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boka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leverantörsuppföljnings-möten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&amp;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andra</a:t>
            </a:r>
            <a:r>
              <a:rPr kumimoji="0" lang="en-US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sv-SE" altLang="sv-SE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aktiviteter</a:t>
            </a: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08E26278-937F-4524-BD8A-BFBDFB6D4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575" y="3014663"/>
            <a:ext cx="28054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Verksamhet</a:t>
            </a:r>
            <a:r>
              <a:rPr kumimoji="0" lang="en-US" altLang="sv-S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sv-SE" altLang="sv-SE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Processägare</a:t>
            </a:r>
          </a:p>
        </p:txBody>
      </p:sp>
      <p:sp>
        <p:nvSpPr>
          <p:cNvPr id="42" name="Rectangle 14">
            <a:extLst>
              <a:ext uri="{FF2B5EF4-FFF2-40B4-BE49-F238E27FC236}">
                <a16:creationId xmlns:a16="http://schemas.microsoft.com/office/drawing/2014/main" id="{B9C3F6A7-E736-4361-9AA8-2E65424C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755" y="4185633"/>
            <a:ext cx="2376488" cy="745470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3399"/>
            </a:solidFill>
            <a:miter lim="800000"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lIns="45720" rIns="45720" anchor="ctr"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v-SE" sz="1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ADA4F40D-690B-4274-8936-2E6ABD7BD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4296758"/>
            <a:ext cx="24288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9F4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Leverantörsuppföljnings</a:t>
            </a:r>
            <a:r>
              <a:rPr kumimoji="0" lang="en-US" alt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-team</a:t>
            </a:r>
          </a:p>
        </p:txBody>
      </p:sp>
      <p:pic>
        <p:nvPicPr>
          <p:cNvPr id="45" name="Bildobjekt 44">
            <a:extLst>
              <a:ext uri="{FF2B5EF4-FFF2-40B4-BE49-F238E27FC236}">
                <a16:creationId xmlns:a16="http://schemas.microsoft.com/office/drawing/2014/main" id="{71C584E4-FB68-4C7C-9ADF-BA77D8BEE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20" y="265902"/>
            <a:ext cx="1613922" cy="11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A942DA1D-FAC2-C651-504D-1787F7D7B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3" y="500400"/>
            <a:ext cx="5233470" cy="1133475"/>
          </a:xfrm>
        </p:spPr>
        <p:txBody>
          <a:bodyPr/>
          <a:lstStyle/>
          <a:p>
            <a:r>
              <a:rPr lang="sv-SE" dirty="0"/>
              <a:t>uppföljning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62F5BBC-247C-48AD-FC2B-43BC51C7BA03}"/>
              </a:ext>
            </a:extLst>
          </p:cNvPr>
          <p:cNvSpPr txBox="1">
            <a:spLocks/>
          </p:cNvSpPr>
          <p:nvPr/>
        </p:nvSpPr>
        <p:spPr>
          <a:xfrm>
            <a:off x="639763" y="1993900"/>
            <a:ext cx="5233470" cy="3975100"/>
          </a:xfrm>
          <a:prstGeom prst="rect">
            <a:avLst/>
          </a:prstGeom>
        </p:spPr>
        <p:txBody>
          <a:bodyPr/>
          <a:lstStyle>
            <a:lvl1pPr marL="540000" indent="-54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2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68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Kontaktinformation</a:t>
            </a:r>
          </a:p>
          <a:p>
            <a:r>
              <a:rPr lang="sv-SE" dirty="0"/>
              <a:t>Beslutslogg</a:t>
            </a:r>
          </a:p>
          <a:p>
            <a:r>
              <a:rPr lang="sv-SE" dirty="0" err="1"/>
              <a:t>Scorecard</a:t>
            </a:r>
            <a:r>
              <a:rPr lang="sv-SE" dirty="0"/>
              <a:t> för </a:t>
            </a:r>
            <a:br>
              <a:rPr lang="sv-SE" dirty="0"/>
            </a:br>
            <a:r>
              <a:rPr lang="sv-SE" dirty="0"/>
              <a:t>kvalitetsuppföljning</a:t>
            </a:r>
          </a:p>
          <a:p>
            <a:r>
              <a:rPr lang="sv-SE" dirty="0"/>
              <a:t>Aktivitetslista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BA9B90F-5DDE-712B-A359-9ADC07880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955" y="1800061"/>
            <a:ext cx="4239112" cy="276955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23ECD77-46F2-7B18-8867-A7F631CD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794" y="2114123"/>
            <a:ext cx="4239111" cy="238931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4347527-CCD4-C4AC-C5DA-DA8B65B2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690" y="4595401"/>
            <a:ext cx="4275424" cy="130755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1B37979-89B5-DFF7-320B-7EB93D9D2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955" y="4718665"/>
            <a:ext cx="4239112" cy="190744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517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7104F-80DD-43FC-A5C3-9FDD88AB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Leverantörsuppföljning</a:t>
            </a:r>
            <a:br>
              <a:rPr lang="sv-SE" dirty="0"/>
            </a:br>
            <a:r>
              <a:rPr lang="sv-SE" dirty="0"/>
              <a:t>Fastighetsområdet Nacka kommun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E820DE7-9915-4B7B-8042-376F324EF7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53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F3B567-6C46-C9B7-0BE9-C09869EE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92" y="500067"/>
            <a:ext cx="7764433" cy="691735"/>
          </a:xfrm>
        </p:spPr>
        <p:txBody>
          <a:bodyPr>
            <a:normAutofit/>
          </a:bodyPr>
          <a:lstStyle/>
          <a:p>
            <a:r>
              <a:rPr lang="sv-SE" sz="3200" dirty="0"/>
              <a:t>Bakgrund &amp; förutsättningar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CAA1F3-A9F7-232C-85EA-E6484E90E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9763" y="1348581"/>
            <a:ext cx="7764462" cy="41608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Fastighetsområdet – ramavtal inom flera områden med frekventa avrop</a:t>
            </a:r>
          </a:p>
          <a:p>
            <a:pPr>
              <a:lnSpc>
                <a:spcPct val="150000"/>
              </a:lnSpc>
            </a:pPr>
            <a:r>
              <a:rPr lang="sv-SE" dirty="0"/>
              <a:t>Få kontroll över leverantörernas prestation – följs avtalen?</a:t>
            </a:r>
          </a:p>
          <a:p>
            <a:pPr>
              <a:lnSpc>
                <a:spcPct val="150000"/>
              </a:lnSpc>
            </a:pPr>
            <a:r>
              <a:rPr lang="sv-SE" dirty="0"/>
              <a:t>Avtalscontroller anställdes på Fastighetsenheten</a:t>
            </a:r>
          </a:p>
          <a:p>
            <a:pPr>
              <a:lnSpc>
                <a:spcPct val="150000"/>
              </a:lnSpc>
            </a:pPr>
            <a:r>
              <a:rPr lang="sv-SE" dirty="0"/>
              <a:t>Forum för att driva utvecklingsaktiviteter</a:t>
            </a:r>
          </a:p>
          <a:p>
            <a:pPr>
              <a:lnSpc>
                <a:spcPct val="150000"/>
              </a:lnSpc>
            </a:pPr>
            <a:r>
              <a:rPr lang="sv-SE" dirty="0"/>
              <a:t>Modell för leverantörsuppföljning</a:t>
            </a:r>
          </a:p>
          <a:p>
            <a:pPr>
              <a:lnSpc>
                <a:spcPct val="150000"/>
              </a:lnSpc>
            </a:pPr>
            <a:r>
              <a:rPr lang="sv-SE" dirty="0"/>
              <a:t>”Pilot” för att testa modellen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A5F196-09C1-91BE-D5F4-EDF9AC3F4D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3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cka kommun maj 2021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rundmall Nacka kommun.potx" id="{84AF4FB9-3AFC-4A1B-814D-385FD9381BD8}" vid="{B3A2868C-4DAE-40C1-BA3C-282F403B065E}"/>
    </a:ext>
  </a:extLst>
</a:theme>
</file>

<file path=ppt/theme/theme2.xml><?xml version="1.0" encoding="utf-8"?>
<a:theme xmlns:a="http://schemas.openxmlformats.org/drawingml/2006/main" name="Nacka Kommun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lank.potx" id="{F14E342E-1764-40C6-82EA-E73C60AAC078}" vid="{4FBB8E24-F689-4FDD-8D69-E700AEB19EE9}"/>
    </a:ext>
  </a:extLst>
</a:theme>
</file>

<file path=ppt/theme/theme3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Nacka Kommun_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6D6"/>
      </a:accent1>
      <a:accent2>
        <a:srgbClr val="96B400"/>
      </a:accent2>
      <a:accent3>
        <a:srgbClr val="8C5AA0"/>
      </a:accent3>
      <a:accent4>
        <a:srgbClr val="CD0019"/>
      </a:accent4>
      <a:accent5>
        <a:srgbClr val="EB6400"/>
      </a:accent5>
      <a:accent6>
        <a:srgbClr val="FFCD00"/>
      </a:accent6>
      <a:hlink>
        <a:srgbClr val="0563C1"/>
      </a:hlink>
      <a:folHlink>
        <a:srgbClr val="954F72"/>
      </a:folHlink>
    </a:clrScheme>
    <a:fontScheme name="Nacka_Font_2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CD74F-B85A-453C-911F-6E2791804875}"/>
</file>

<file path=customXml/itemProps2.xml><?xml version="1.0" encoding="utf-8"?>
<ds:datastoreItem xmlns:ds="http://schemas.openxmlformats.org/officeDocument/2006/customXml" ds:itemID="{086330A4-C2AD-4486-BBAA-E3A2B503180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5193</TotalTime>
  <Words>906</Words>
  <Application>Microsoft Office PowerPoint</Application>
  <PresentationFormat>Bredbild</PresentationFormat>
  <Paragraphs>217</Paragraphs>
  <Slides>15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3" baseType="lpstr">
      <vt:lpstr>Arial</vt:lpstr>
      <vt:lpstr>Calibri</vt:lpstr>
      <vt:lpstr>Gill Sans MT</vt:lpstr>
      <vt:lpstr>Gill Sans MT Pro Light</vt:lpstr>
      <vt:lpstr>Verdana</vt:lpstr>
      <vt:lpstr>Wingdings</vt:lpstr>
      <vt:lpstr>Nacka kommun maj 2021</vt:lpstr>
      <vt:lpstr>Nacka Kommun</vt:lpstr>
      <vt:lpstr>Nacka kommuns inköpsprocess</vt:lpstr>
      <vt:lpstr>Kategori- och inköpsprocesser</vt:lpstr>
      <vt:lpstr>Uppföljningsprocessen En del i Nacka kommuns inköpsprocess</vt:lpstr>
      <vt:lpstr>uppföljningsprocessen</vt:lpstr>
      <vt:lpstr>uppföljningsprocessen Definierad process</vt:lpstr>
      <vt:lpstr>uppföljningsprocessen Samarbetsmodell - ansvarsfördelning</vt:lpstr>
      <vt:lpstr>uppföljning</vt:lpstr>
      <vt:lpstr>Leverantörsuppföljning Fastighetsområdet Nacka kommun</vt:lpstr>
      <vt:lpstr>Bakgrund &amp; förutsättningar</vt:lpstr>
      <vt:lpstr>Leverantörsuppföljning inom fastighetsområdet</vt:lpstr>
      <vt:lpstr>Status Nyckeltal summering –  JUli-december 2022</vt:lpstr>
      <vt:lpstr>Mätningen av Nöjd kundindex (NKI)</vt:lpstr>
      <vt:lpstr>Vinster med leverantörsuppföljning</vt:lpstr>
      <vt:lpstr>Lärdomar vi har dragit</vt:lpstr>
      <vt:lpstr>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Sebastian Nordgren</dc:creator>
  <cp:lastModifiedBy>David Lindström</cp:lastModifiedBy>
  <cp:revision>14</cp:revision>
  <cp:lastPrinted>2018-03-09T14:29:17Z</cp:lastPrinted>
  <dcterms:created xsi:type="dcterms:W3CDTF">2023-04-06T06:25:39Z</dcterms:created>
  <dcterms:modified xsi:type="dcterms:W3CDTF">2023-04-24T07:19:35Z</dcterms:modified>
</cp:coreProperties>
</file>